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52"/>
  </p:notesMasterIdLst>
  <p:sldIdLst>
    <p:sldId id="460" r:id="rId5"/>
    <p:sldId id="784" r:id="rId6"/>
    <p:sldId id="1017" r:id="rId7"/>
    <p:sldId id="1018" r:id="rId8"/>
    <p:sldId id="1019" r:id="rId9"/>
    <p:sldId id="1020" r:id="rId10"/>
    <p:sldId id="1021" r:id="rId11"/>
    <p:sldId id="1022" r:id="rId12"/>
    <p:sldId id="1023" r:id="rId13"/>
    <p:sldId id="1024" r:id="rId14"/>
    <p:sldId id="977" r:id="rId15"/>
    <p:sldId id="979" r:id="rId16"/>
    <p:sldId id="980" r:id="rId17"/>
    <p:sldId id="981" r:id="rId18"/>
    <p:sldId id="982" r:id="rId19"/>
    <p:sldId id="983" r:id="rId20"/>
    <p:sldId id="984" r:id="rId21"/>
    <p:sldId id="985" r:id="rId22"/>
    <p:sldId id="1014" r:id="rId23"/>
    <p:sldId id="1013" r:id="rId24"/>
    <p:sldId id="986" r:id="rId25"/>
    <p:sldId id="987" r:id="rId26"/>
    <p:sldId id="988" r:id="rId27"/>
    <p:sldId id="989" r:id="rId28"/>
    <p:sldId id="990" r:id="rId29"/>
    <p:sldId id="991" r:id="rId30"/>
    <p:sldId id="1002" r:id="rId31"/>
    <p:sldId id="992" r:id="rId32"/>
    <p:sldId id="993" r:id="rId33"/>
    <p:sldId id="997" r:id="rId34"/>
    <p:sldId id="998" r:id="rId35"/>
    <p:sldId id="1005" r:id="rId36"/>
    <p:sldId id="1006" r:id="rId37"/>
    <p:sldId id="1007" r:id="rId38"/>
    <p:sldId id="1015" r:id="rId39"/>
    <p:sldId id="994" r:id="rId40"/>
    <p:sldId id="995" r:id="rId41"/>
    <p:sldId id="1016" r:id="rId42"/>
    <p:sldId id="996" r:id="rId43"/>
    <p:sldId id="999" r:id="rId44"/>
    <p:sldId id="1000" r:id="rId45"/>
    <p:sldId id="1004" r:id="rId46"/>
    <p:sldId id="1008" r:id="rId47"/>
    <p:sldId id="1009" r:id="rId48"/>
    <p:sldId id="1010" r:id="rId49"/>
    <p:sldId id="1011" r:id="rId50"/>
    <p:sldId id="1003" r:id="rId51"/>
  </p:sldIdLst>
  <p:sldSz cx="9906000" cy="7218363"/>
  <p:notesSz cx="7099300" cy="10234613"/>
  <p:defaultTextStyle>
    <a:defPPr>
      <a:defRPr lang="en-US"/>
    </a:defPPr>
    <a:lvl1pPr algn="ctr" rtl="0" fontAlgn="base">
      <a:spcBef>
        <a:spcPct val="0"/>
      </a:spcBef>
      <a:spcAft>
        <a:spcPct val="0"/>
      </a:spcAft>
      <a:buFont typeface="Arial" panose="020B0604020202020204" pitchFamily="34" charset="0"/>
      <a:defRPr sz="2400" b="1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buFont typeface="Arial" panose="020B0604020202020204" pitchFamily="34" charset="0"/>
      <a:defRPr sz="2400" b="1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buFont typeface="Arial" panose="020B0604020202020204" pitchFamily="34" charset="0"/>
      <a:defRPr sz="2400" b="1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buFont typeface="Arial" panose="020B0604020202020204" pitchFamily="34" charset="0"/>
      <a:defRPr sz="2400" b="1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buFont typeface="Arial" panose="020B0604020202020204" pitchFamily="34" charset="0"/>
      <a:defRPr sz="2400" b="1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>
          <p15:clr>
            <a:srgbClr val="A4A3A4"/>
          </p15:clr>
        </p15:guide>
        <p15:guide id="2" pos="37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00FF"/>
    <a:srgbClr val="CC00CC"/>
    <a:srgbClr val="0000FF"/>
    <a:srgbClr val="FFCC00"/>
    <a:srgbClr val="00FF00"/>
    <a:srgbClr val="663300"/>
    <a:srgbClr val="FF3399"/>
    <a:srgbClr val="003300"/>
    <a:srgbClr val="003399"/>
    <a:srgbClr val="005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45" autoAdjust="0"/>
    <p:restoredTop sz="94676" autoAdjust="0"/>
  </p:normalViewPr>
  <p:slideViewPr>
    <p:cSldViewPr showGuides="1">
      <p:cViewPr varScale="1">
        <p:scale>
          <a:sx n="78" d="100"/>
          <a:sy n="78" d="100"/>
        </p:scale>
        <p:origin x="1303" y="43"/>
      </p:cViewPr>
      <p:guideLst>
        <p:guide orient="horz" pos="2273"/>
        <p:guide pos="37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2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576" tIns="47290" rIns="94576" bIns="47290" numCol="1" anchor="t" anchorCtr="0" compatLnSpc="1"/>
          <a:lstStyle>
            <a:lvl1pPr algn="l" defTabSz="946150" eaLnBrk="0" hangingPunct="0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54475" y="0"/>
            <a:ext cx="30384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576" tIns="47290" rIns="94576" bIns="47290" numCol="1" anchor="t" anchorCtr="0" compatLnSpc="1"/>
          <a:lstStyle>
            <a:lvl1pPr algn="r" defTabSz="946150" eaLnBrk="0" hangingPunct="0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898525" y="773113"/>
            <a:ext cx="5302250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894263"/>
            <a:ext cx="5221287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576" tIns="47290" rIns="94576" bIns="47290" numCol="1" anchor="t" anchorCtr="0" compatLnSpc="1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04388"/>
            <a:ext cx="3038475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576" tIns="47290" rIns="94576" bIns="47290" numCol="1" anchor="b" anchorCtr="0" compatLnSpc="1"/>
          <a:lstStyle>
            <a:lvl1pPr algn="l" defTabSz="946150" eaLnBrk="0" hangingPunct="0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54475" y="9704388"/>
            <a:ext cx="3038475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576" tIns="47290" rIns="94576" bIns="47290" numCol="1" anchor="b" anchorCtr="0" compatLnSpc="1"/>
          <a:lstStyle>
            <a:lvl1pPr algn="r" defTabSz="946150" eaLnBrk="0" hangingPunct="0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4964AFB-F732-4DD9-9199-CD178992C230}" type="slidenum">
              <a:rPr lang="zh-CN" alt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243138"/>
            <a:ext cx="8420100" cy="15462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4090988"/>
            <a:ext cx="6934200" cy="18446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</p:spTree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9338" y="180975"/>
            <a:ext cx="2306637" cy="6596063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9425" y="180975"/>
            <a:ext cx="6767513" cy="6596063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</p:cSld>
  <p:clrMapOvr>
    <a:masterClrMapping/>
  </p:clrMapOvr>
  <p:transition spd="med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243138"/>
            <a:ext cx="8420100" cy="15462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4090988"/>
            <a:ext cx="6934200" cy="18446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A6BD0B-F08D-4893-9E1A-26C1A9E0852E}" type="datetime2">
              <a:rPr lang="zh-CN" altLang="en-US"/>
              <a:t>2024年3月26日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BDEB97-C56C-4CC4-9200-CB6D4B2DFD0C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7B061-5AAE-4F68-9544-4886A9F74F8D}" type="datetime2">
              <a:rPr lang="zh-CN" altLang="en-US"/>
              <a:t>2024年3月26日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34ED55-952C-4745-B090-6F7B7FBF0F94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638675"/>
            <a:ext cx="8420100" cy="143351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3059113"/>
            <a:ext cx="8420100" cy="15795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B01BBC-E841-42B8-9188-835DFC0698C1}" type="datetime2">
              <a:rPr lang="zh-CN" altLang="en-US"/>
              <a:t>2024年3月26日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75AA0-2B1A-4FED-9911-CDC888D45A15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282700"/>
            <a:ext cx="4381500" cy="516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282700"/>
            <a:ext cx="4381500" cy="516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6EBBA-7CC0-470D-9D70-7DE50CA2A931}" type="datetime2">
              <a:rPr lang="zh-CN" altLang="en-US"/>
              <a:t>2024年3月26日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FDB477-91BB-4B23-AF38-B9885CBB72B5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88925"/>
            <a:ext cx="8915400" cy="12033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16075"/>
            <a:ext cx="4376738" cy="673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289175"/>
            <a:ext cx="4376738" cy="4159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616075"/>
            <a:ext cx="4378325" cy="673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289175"/>
            <a:ext cx="4378325" cy="4159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A3C301-4076-4A12-9AD6-81291D5300C2}" type="datetime2">
              <a:rPr lang="zh-CN" altLang="en-US"/>
              <a:t>2024年3月26日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E0037D-138B-43E7-A632-E42F1B054D30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79287-42AB-43CD-9DEA-9730218E525C}" type="datetime2">
              <a:rPr lang="zh-CN" altLang="en-US"/>
              <a:t>2024年3月26日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4C48C2-2764-47A8-8B9B-85896BF43C4E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F5EE25-4D68-46B2-8C10-71CF70C021F2}" type="datetime2">
              <a:rPr lang="zh-CN" altLang="en-US"/>
              <a:t>2024年3月26日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842B60-13F2-420E-A7C3-20B87DBC3B5A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87338"/>
            <a:ext cx="3259138" cy="12239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87338"/>
            <a:ext cx="5537200" cy="61610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511300"/>
            <a:ext cx="3259138" cy="493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C4E09B-7001-4B5A-86C7-6D7E8EA3E468}" type="datetime2">
              <a:rPr lang="zh-CN" altLang="en-US"/>
              <a:t>2024年3月26日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51BCE7-3A4B-41CF-AFB4-C514D0095E9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</p:cSld>
  <p:clrMapOvr>
    <a:masterClrMapping/>
  </p:clrMapOvr>
  <p:transition spd="med"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5053013"/>
            <a:ext cx="5943600" cy="596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44525"/>
            <a:ext cx="5943600" cy="4330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649913"/>
            <a:ext cx="5943600" cy="8461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FBF5-1234-4658-A5DE-F9F35433EA0C}" type="datetime2">
              <a:rPr lang="zh-CN" altLang="en-US"/>
              <a:t>2024年3月26日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F78F6B-65DB-48DE-B6CA-F63E46D58919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B3E5B-F9AB-4DBB-861A-60333707C9BD}" type="datetime2">
              <a:rPr lang="zh-CN" altLang="en-US"/>
              <a:t>2024年3月26日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EBB804-D562-48BF-B0B3-743D7DEC8785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91413" y="49213"/>
            <a:ext cx="2332037" cy="6399212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49213"/>
            <a:ext cx="6843713" cy="6399212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0839D-2FFB-460B-A8F3-754EC9A255BA}" type="datetime2">
              <a:rPr lang="zh-CN" altLang="en-US"/>
              <a:t>2024年3月26日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10E9A-5F37-476C-93AD-B1AEE08E9387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243138"/>
            <a:ext cx="8420100" cy="15462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4090988"/>
            <a:ext cx="6934200" cy="18446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638675"/>
            <a:ext cx="8420100" cy="143351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3059113"/>
            <a:ext cx="8420100" cy="15795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8950" y="1160463"/>
            <a:ext cx="4532313" cy="5616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73663" y="1160463"/>
            <a:ext cx="4532312" cy="5616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88925"/>
            <a:ext cx="8915400" cy="12033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16075"/>
            <a:ext cx="4376738" cy="673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289175"/>
            <a:ext cx="4376738" cy="4159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616075"/>
            <a:ext cx="4378325" cy="673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289175"/>
            <a:ext cx="4378325" cy="4159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638675"/>
            <a:ext cx="8420100" cy="143351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3059113"/>
            <a:ext cx="8420100" cy="15795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87338"/>
            <a:ext cx="3259138" cy="12239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87338"/>
            <a:ext cx="5537200" cy="61610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511300"/>
            <a:ext cx="3259138" cy="493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5053013"/>
            <a:ext cx="5943600" cy="596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44525"/>
            <a:ext cx="5943600" cy="4330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649913"/>
            <a:ext cx="5943600" cy="8461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9338" y="180975"/>
            <a:ext cx="2306637" cy="6596063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9425" y="180975"/>
            <a:ext cx="6767513" cy="6596063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243138"/>
            <a:ext cx="8420100" cy="15462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4090988"/>
            <a:ext cx="6934200" cy="18446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69659-F56F-459B-8050-BE2E762F4638}" type="datetime2">
              <a:rPr lang="zh-CN" altLang="en-US"/>
              <a:t>2024年3月26日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4D8807-A6DA-4CC0-B473-1635F5CFBDF5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269BCA-A675-40FF-96AA-054BBF835FEA}" type="datetime2">
              <a:rPr lang="zh-CN" altLang="en-US"/>
              <a:t>2024年3月26日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CFF41C-8510-4B2C-B57A-7F0D421A88BD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638675"/>
            <a:ext cx="8420100" cy="143351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3059113"/>
            <a:ext cx="8420100" cy="15795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2FD2F9-C5F0-4980-855C-1B97F4B67963}" type="datetime2">
              <a:rPr lang="zh-CN" altLang="en-US"/>
              <a:t>2024年3月26日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7A8CE7-00A1-4494-AC82-F569F105220B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282700"/>
            <a:ext cx="4381500" cy="516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282700"/>
            <a:ext cx="4381500" cy="516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CCA07-3D10-41E9-BF8C-C8D5381DA504}" type="datetime2">
              <a:rPr lang="zh-CN" altLang="en-US"/>
              <a:t>2024年3月26日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4A5F6A-93D3-449C-8447-7A7D5726A5F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88925"/>
            <a:ext cx="8915400" cy="12033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16075"/>
            <a:ext cx="4376738" cy="673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289175"/>
            <a:ext cx="4376738" cy="4159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616075"/>
            <a:ext cx="4378325" cy="673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289175"/>
            <a:ext cx="4378325" cy="4159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60021-DA4F-4841-B0E2-62FE19D67AB6}" type="datetime2">
              <a:rPr lang="zh-CN" altLang="en-US"/>
              <a:t>2024年3月26日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640675-C1C0-49D0-B414-EDD5A0204A6A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A51D81-AC7A-4559-8019-805C98B1BBC3}" type="datetime2">
              <a:rPr lang="zh-CN" altLang="en-US"/>
              <a:t>2024年3月26日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A1F65-5B71-4A68-ACB4-1C4E474FB4F1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8950" y="1160463"/>
            <a:ext cx="4532313" cy="5616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73663" y="1160463"/>
            <a:ext cx="4532312" cy="5616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</p:cSld>
  <p:clrMapOvr>
    <a:masterClrMapping/>
  </p:clrMapOvr>
  <p:transition spd="med">
    <p:random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55EB85-CA55-4D24-B2B6-BE381BC7C7D5}" type="datetime2">
              <a:rPr lang="zh-CN" altLang="en-US"/>
              <a:t>2024年3月26日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779FF4-C238-43D1-A7DB-F805D35C1A9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87338"/>
            <a:ext cx="3259138" cy="12239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87338"/>
            <a:ext cx="5537200" cy="61610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511300"/>
            <a:ext cx="3259138" cy="493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20EC53-BAB9-49A8-A136-83DA1E57F501}" type="datetime2">
              <a:rPr lang="zh-CN" altLang="en-US"/>
              <a:t>2024年3月26日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F39F4B-F5A9-48FE-8FF7-DCDF4077C5B9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5053013"/>
            <a:ext cx="5943600" cy="596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44525"/>
            <a:ext cx="5943600" cy="4330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649913"/>
            <a:ext cx="5943600" cy="8461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AAEF74-B976-4E2F-8C3C-A1C82A710811}" type="datetime2">
              <a:rPr lang="zh-CN" altLang="en-US"/>
              <a:t>2024年3月26日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2ACF83-5178-4C10-9106-AF2916AE9861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259E22-81E4-4CEE-A70E-51070A0B4FF8}" type="datetime2">
              <a:rPr lang="zh-CN" altLang="en-US"/>
              <a:t>2024年3月26日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50007B-410E-4399-8729-EA17B0E12AE4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91413" y="49213"/>
            <a:ext cx="2332037" cy="6399212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49213"/>
            <a:ext cx="6843713" cy="6399212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9FA7B3-7460-4E94-9128-6519F58E2801}" type="datetime2">
              <a:rPr lang="zh-CN" altLang="en-US"/>
              <a:t>2024年3月26日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DA3539-048E-44FE-956D-626B1D19B6A4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88925"/>
            <a:ext cx="8915400" cy="12033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16075"/>
            <a:ext cx="4376738" cy="673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289175"/>
            <a:ext cx="4376738" cy="4159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616075"/>
            <a:ext cx="4378325" cy="673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289175"/>
            <a:ext cx="4378325" cy="4159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87338"/>
            <a:ext cx="3259138" cy="12239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87338"/>
            <a:ext cx="5537200" cy="61610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511300"/>
            <a:ext cx="3259138" cy="493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5053013"/>
            <a:ext cx="5943600" cy="596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44525"/>
            <a:ext cx="5943600" cy="4330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649913"/>
            <a:ext cx="5943600" cy="8461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9425" y="180975"/>
            <a:ext cx="8650288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146" tIns="44073" rIns="88146" bIns="44073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8950" y="1160463"/>
            <a:ext cx="9217025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146" tIns="44073" rIns="88146" bIns="44073" numCol="1" anchor="t" anchorCtr="0" compatLnSpc="1"/>
          <a:lstStyle/>
          <a:p>
            <a:pPr lvl="0"/>
            <a:r>
              <a:rPr lang="en-US" altLang="zh-CN"/>
              <a:t> Click to edit Master text styles</a:t>
            </a:r>
          </a:p>
          <a:p>
            <a:pPr lvl="1"/>
            <a:r>
              <a:rPr lang="en-US" altLang="zh-CN"/>
              <a:t> Second level</a:t>
            </a:r>
          </a:p>
          <a:p>
            <a:pPr lvl="2"/>
            <a:r>
              <a:rPr lang="en-US" altLang="zh-CN"/>
              <a:t> Third level</a:t>
            </a:r>
          </a:p>
          <a:p>
            <a:pPr lvl="3"/>
            <a:r>
              <a:rPr lang="en-US" altLang="zh-CN"/>
              <a:t> Fourth level</a:t>
            </a:r>
          </a:p>
          <a:p>
            <a:pPr lvl="4"/>
            <a:r>
              <a:rPr lang="en-US" altLang="zh-CN"/>
              <a:t> Fifth level</a:t>
            </a:r>
          </a:p>
        </p:txBody>
      </p:sp>
      <p:sp>
        <p:nvSpPr>
          <p:cNvPr id="1028" name="Rectangle 17"/>
          <p:cNvSpPr>
            <a:spLocks noChangeArrowheads="1"/>
          </p:cNvSpPr>
          <p:nvPr/>
        </p:nvSpPr>
        <p:spPr bwMode="auto">
          <a:xfrm>
            <a:off x="0" y="-22225"/>
            <a:ext cx="9906000" cy="623888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>
              <a:spcBef>
                <a:spcPct val="20000"/>
              </a:spcBef>
              <a:buClr>
                <a:srgbClr val="003366"/>
              </a:buClr>
            </a:pPr>
            <a:endParaRPr lang="zh-CN" altLang="en-US" sz="1200">
              <a:latin typeface="Arial" panose="020B0604020202020204" pitchFamily="34" charset="0"/>
            </a:endParaRPr>
          </a:p>
        </p:txBody>
      </p:sp>
      <p:sp>
        <p:nvSpPr>
          <p:cNvPr id="1029" name="Rectangle 18"/>
          <p:cNvSpPr>
            <a:spLocks noChangeArrowheads="1"/>
          </p:cNvSpPr>
          <p:nvPr/>
        </p:nvSpPr>
        <p:spPr bwMode="auto">
          <a:xfrm>
            <a:off x="3175" y="6594475"/>
            <a:ext cx="9906000" cy="628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00336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881380" eaLnBrk="0" hangingPunct="0">
              <a:lnSpc>
                <a:spcPct val="180000"/>
              </a:lnSpc>
              <a:spcBef>
                <a:spcPct val="50000"/>
              </a:spcBef>
              <a:buSzPct val="125000"/>
              <a:buFont typeface="Wingdings" panose="05000000000000000000" pitchFamily="2" charset="2"/>
              <a:buNone/>
              <a:defRPr/>
            </a:pPr>
            <a:endParaRPr lang="zh-CN" altLang="en-US" sz="15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030" name="Line 22"/>
          <p:cNvSpPr>
            <a:spLocks noChangeShapeType="1"/>
          </p:cNvSpPr>
          <p:nvPr/>
        </p:nvSpPr>
        <p:spPr bwMode="auto">
          <a:xfrm>
            <a:off x="330200" y="180975"/>
            <a:ext cx="0" cy="1628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1" name="Line 23"/>
          <p:cNvSpPr>
            <a:spLocks noChangeShapeType="1"/>
          </p:cNvSpPr>
          <p:nvPr/>
        </p:nvSpPr>
        <p:spPr bwMode="auto">
          <a:xfrm>
            <a:off x="333375" y="1017588"/>
            <a:ext cx="9553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2" name="Text Box 30"/>
          <p:cNvSpPr txBox="1">
            <a:spLocks noChangeArrowheads="1"/>
          </p:cNvSpPr>
          <p:nvPr/>
        </p:nvSpPr>
        <p:spPr bwMode="auto">
          <a:xfrm>
            <a:off x="9345613" y="6788150"/>
            <a:ext cx="274637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8146" tIns="44073" rIns="88146" bIns="44073">
            <a:spAutoFit/>
          </a:bodyPr>
          <a:lstStyle>
            <a:lvl1pPr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defTabSz="8813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defTabSz="8813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defTabSz="8813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defTabSz="8813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rgbClr val="003366"/>
              </a:buClr>
              <a:defRPr/>
            </a:pPr>
            <a:fld id="{100306CA-81BE-4E2E-9FCD-3171B6F92DE3}" type="slidenum">
              <a:rPr lang="en-US" sz="140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3" name="Text Box 41"/>
          <p:cNvSpPr txBox="1">
            <a:spLocks noChangeArrowheads="1"/>
          </p:cNvSpPr>
          <p:nvPr/>
        </p:nvSpPr>
        <p:spPr bwMode="auto">
          <a:xfrm>
            <a:off x="-196850" y="6650038"/>
            <a:ext cx="1897063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defTabSz="8813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defTabSz="8813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defTabSz="8813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defTabSz="8813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80000"/>
              </a:lnSpc>
              <a:spcBef>
                <a:spcPct val="50000"/>
              </a:spcBef>
              <a:buSzPct val="125000"/>
              <a:buFont typeface="Wingdings" panose="05000000000000000000" pitchFamily="2" charset="2"/>
              <a:buNone/>
              <a:defRPr/>
            </a:pPr>
            <a:fld id="{43136712-8E76-44C5-802C-27DFBF06D3BB}" type="datetime1">
              <a:rPr lang="en-US" sz="1400" smtClean="0">
                <a:effectLst>
                  <a:outerShdw blurRad="38100" dist="38100" dir="2700000" algn="tl">
                    <a:srgbClr val="C0C0C0"/>
                  </a:outerShdw>
                </a:effectLst>
                <a:latin typeface="Bookman Old Style" panose="02050604050505020204" pitchFamily="18" charset="0"/>
                <a:ea typeface="楷体_GB2312" pitchFamily="49" charset="-122"/>
              </a:rPr>
              <a:t>3/26/2024</a:t>
            </a:fld>
            <a:endParaRPr lang="en-US" sz="1400">
              <a:effectLst>
                <a:outerShdw blurRad="38100" dist="38100" dir="2700000" algn="tl">
                  <a:srgbClr val="C0C0C0"/>
                </a:outerShdw>
              </a:effectLst>
              <a:latin typeface="Bookman Old Style" panose="02050604050505020204" pitchFamily="18" charset="0"/>
              <a:ea typeface="楷体_GB2312" pitchFamily="49" charset="-122"/>
            </a:endParaRPr>
          </a:p>
        </p:txBody>
      </p:sp>
      <p:pic>
        <p:nvPicPr>
          <p:cNvPr id="1034" name="Picture 4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26050"/>
            <a:ext cx="2157413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3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350" y="9525"/>
            <a:ext cx="1152525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random/>
  </p:transition>
  <p:txStyles>
    <p:titleStyle>
      <a:lvl1pPr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+mj-lt"/>
          <a:ea typeface="+mj-ea"/>
          <a:cs typeface="+mj-cs"/>
        </a:defRPr>
      </a:lvl1pPr>
      <a:lvl2pPr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30200" indent="-330200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u"/>
        <a:defRPr sz="3000" b="1">
          <a:solidFill>
            <a:srgbClr val="0000FF"/>
          </a:solidFill>
          <a:latin typeface="+mn-lt"/>
          <a:ea typeface="+mn-ea"/>
          <a:cs typeface="+mn-cs"/>
        </a:defRPr>
      </a:lvl1pPr>
      <a:lvl2pPr marL="716280" indent="-274955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Ø"/>
        <a:defRPr sz="2600" b="1">
          <a:solidFill>
            <a:schemeClr val="tx1"/>
          </a:solidFill>
          <a:latin typeface="+mn-lt"/>
          <a:ea typeface="+mj-ea"/>
        </a:defRPr>
      </a:lvl2pPr>
      <a:lvl3pPr marL="1101725" indent="-220980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ü"/>
        <a:defRPr sz="2200" b="1">
          <a:solidFill>
            <a:schemeClr val="tx1"/>
          </a:solidFill>
          <a:latin typeface="+mn-lt"/>
          <a:ea typeface="+mj-ea"/>
        </a:defRPr>
      </a:lvl3pPr>
      <a:lvl4pPr marL="1541780" indent="-220980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l"/>
        <a:defRPr sz="2000" b="1">
          <a:solidFill>
            <a:schemeClr val="tx1"/>
          </a:solidFill>
          <a:latin typeface="+mn-lt"/>
          <a:ea typeface="+mj-ea"/>
        </a:defRPr>
      </a:lvl4pPr>
      <a:lvl5pPr marL="1984375" indent="-224155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j-ea"/>
        </a:defRPr>
      </a:lvl5pPr>
      <a:lvl6pPr marL="2441575" indent="-224155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j-ea"/>
        </a:defRPr>
      </a:lvl6pPr>
      <a:lvl7pPr marL="2898775" indent="-224155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j-ea"/>
        </a:defRPr>
      </a:lvl7pPr>
      <a:lvl8pPr marL="3355975" indent="-224155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j-ea"/>
        </a:defRPr>
      </a:lvl8pPr>
      <a:lvl9pPr marL="3813175" indent="-224155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j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8050" y="49213"/>
            <a:ext cx="8915400" cy="83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850" tIns="48925" rIns="97850" bIns="48925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282700"/>
            <a:ext cx="8915400" cy="516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850" tIns="48925" rIns="97850" bIns="48925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573838"/>
            <a:ext cx="2311400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850" tIns="48925" rIns="97850" bIns="48925" numCol="1" anchor="t" anchorCtr="0" compatLnSpc="1"/>
          <a:lstStyle>
            <a:lvl1pPr algn="l" defTabSz="977900">
              <a:defRPr sz="1500">
                <a:latin typeface="+mn-lt"/>
              </a:defRPr>
            </a:lvl1pPr>
          </a:lstStyle>
          <a:p>
            <a:pPr>
              <a:defRPr/>
            </a:pPr>
            <a:fld id="{FFBD61B3-9F4C-4E80-859D-FB05C7BC1831}" type="datetime2">
              <a:rPr lang="zh-CN" altLang="en-US"/>
              <a:t>2024年3月26日</a:t>
            </a:fld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573838"/>
            <a:ext cx="3136900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850" tIns="48925" rIns="97850" bIns="48925" numCol="1" anchor="t" anchorCtr="0" compatLnSpc="1"/>
          <a:lstStyle>
            <a:lvl1pPr defTabSz="977900">
              <a:defRPr sz="15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573838"/>
            <a:ext cx="2311400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850" tIns="48925" rIns="97850" bIns="48925" numCol="1" anchor="t" anchorCtr="0" compatLnSpc="1"/>
          <a:lstStyle>
            <a:lvl1pPr algn="r" defTabSz="977900">
              <a:defRPr sz="1500">
                <a:latin typeface="+mn-lt"/>
              </a:defRPr>
            </a:lvl1pPr>
          </a:lstStyle>
          <a:p>
            <a:pPr>
              <a:defRPr/>
            </a:pPr>
            <a:fld id="{A31B5144-5A8C-409D-ACC0-F125B91FFFF1}" type="slidenum">
              <a:rPr lang="zh-CN" altLang="en-US"/>
              <a:t>‹#›</a:t>
            </a:fld>
            <a:endParaRPr lang="en-US"/>
          </a:p>
        </p:txBody>
      </p:sp>
      <p:sp>
        <p:nvSpPr>
          <p:cNvPr id="2055" name="Rectangle 7"/>
          <p:cNvSpPr>
            <a:spLocks noChangeArrowheads="1"/>
          </p:cNvSpPr>
          <p:nvPr userDrawn="1"/>
        </p:nvSpPr>
        <p:spPr bwMode="auto">
          <a:xfrm>
            <a:off x="306388" y="193675"/>
            <a:ext cx="474662" cy="5000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7850" tIns="48925" rIns="97850" bIns="48925" anchor="ctr"/>
          <a:lstStyle/>
          <a:p>
            <a:pPr defTabSz="977900"/>
            <a:endParaRPr lang="zh-CN" altLang="en-US" sz="2600">
              <a:latin typeface="Tahoma" panose="020B0604030504040204" pitchFamily="34" charset="0"/>
            </a:endParaRPr>
          </a:p>
        </p:txBody>
      </p:sp>
      <p:sp>
        <p:nvSpPr>
          <p:cNvPr id="2056" name="Rectangle 8"/>
          <p:cNvSpPr>
            <a:spLocks noChangeArrowheads="1"/>
          </p:cNvSpPr>
          <p:nvPr userDrawn="1"/>
        </p:nvSpPr>
        <p:spPr bwMode="auto">
          <a:xfrm>
            <a:off x="439738" y="638175"/>
            <a:ext cx="458787" cy="5000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7850" tIns="48925" rIns="97850" bIns="48925" anchor="ctr"/>
          <a:lstStyle/>
          <a:p>
            <a:pPr defTabSz="977900"/>
            <a:endParaRPr lang="zh-CN" altLang="en-US" sz="2600">
              <a:latin typeface="Tahoma" panose="020B0604030504040204" pitchFamily="34" charset="0"/>
            </a:endParaRPr>
          </a:p>
        </p:txBody>
      </p:sp>
      <p:sp>
        <p:nvSpPr>
          <p:cNvPr id="2057" name="Rectangle 9"/>
          <p:cNvSpPr>
            <a:spLocks noChangeArrowheads="1"/>
          </p:cNvSpPr>
          <p:nvPr userDrawn="1"/>
        </p:nvSpPr>
        <p:spPr bwMode="auto">
          <a:xfrm>
            <a:off x="-3175" y="561975"/>
            <a:ext cx="601663" cy="4445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7850" tIns="48925" rIns="97850" bIns="48925" anchor="ctr"/>
          <a:lstStyle/>
          <a:p>
            <a:pPr defTabSz="977900"/>
            <a:endParaRPr lang="zh-CN" altLang="en-US" sz="2600">
              <a:latin typeface="Tahoma" panose="020B0604030504040204" pitchFamily="34" charset="0"/>
            </a:endParaRPr>
          </a:p>
        </p:txBody>
      </p:sp>
      <p:sp>
        <p:nvSpPr>
          <p:cNvPr id="2058" name="Rectangle 10"/>
          <p:cNvSpPr>
            <a:spLocks noChangeArrowheads="1"/>
          </p:cNvSpPr>
          <p:nvPr userDrawn="1"/>
        </p:nvSpPr>
        <p:spPr bwMode="auto">
          <a:xfrm>
            <a:off x="679450" y="160338"/>
            <a:ext cx="34925" cy="1108075"/>
          </a:xfrm>
          <a:prstGeom prst="rect">
            <a:avLst/>
          </a:prstGeom>
          <a:gradFill rotWithShape="1"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7850" tIns="48925" rIns="97850" bIns="48925" anchor="ctr"/>
          <a:lstStyle/>
          <a:p>
            <a:pPr defTabSz="977900"/>
            <a:endParaRPr lang="zh-CN" altLang="en-US" sz="2600">
              <a:solidFill>
                <a:srgbClr val="FF3300"/>
              </a:solidFill>
              <a:latin typeface="Tahoma" panose="020B0604030504040204" pitchFamily="34" charset="0"/>
            </a:endParaRPr>
          </a:p>
        </p:txBody>
      </p:sp>
      <p:sp>
        <p:nvSpPr>
          <p:cNvPr id="2059" name="Rectangle 11"/>
          <p:cNvSpPr>
            <a:spLocks noChangeArrowheads="1"/>
          </p:cNvSpPr>
          <p:nvPr userDrawn="1"/>
        </p:nvSpPr>
        <p:spPr bwMode="auto">
          <a:xfrm>
            <a:off x="333375" y="992188"/>
            <a:ext cx="8912225" cy="33337"/>
          </a:xfrm>
          <a:prstGeom prst="rect">
            <a:avLst/>
          </a:prstGeom>
          <a:gradFill rotWithShape="1">
            <a:gsLst>
              <a:gs pos="0">
                <a:srgbClr val="0000FF"/>
              </a:gs>
              <a:gs pos="100000">
                <a:srgbClr val="8686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7850" tIns="48925" rIns="97850" bIns="48925" anchor="ctr"/>
          <a:lstStyle/>
          <a:p>
            <a:pPr defTabSz="977900"/>
            <a:endParaRPr lang="zh-CN" altLang="en-US" sz="2600">
              <a:latin typeface="Tahom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+mj-lt"/>
          <a:ea typeface="+mj-ea"/>
          <a:cs typeface="+mj-cs"/>
        </a:defRPr>
      </a:lvl1pPr>
      <a:lvl2pPr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67030" indent="-367030" algn="l" defTabSz="977900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rgbClr val="0000FF"/>
          </a:solidFill>
          <a:latin typeface="+mn-lt"/>
          <a:ea typeface="+mn-ea"/>
          <a:cs typeface="+mn-cs"/>
        </a:defRPr>
      </a:lvl1pPr>
      <a:lvl2pPr marL="795655" indent="-306705" algn="l" defTabSz="977900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+mn-ea"/>
        </a:defRPr>
      </a:lvl2pPr>
      <a:lvl3pPr marL="1222375" indent="-244475" algn="l" defTabSz="977900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+mn-ea"/>
        </a:defRPr>
      </a:lvl3pPr>
      <a:lvl4pPr marL="1713230" indent="-244475" algn="l" defTabSz="977900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4pPr>
      <a:lvl5pPr marL="2202180" indent="-244475" algn="l" defTabSz="977900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5pPr>
      <a:lvl6pPr marL="2659380" indent="-244475" algn="l" defTabSz="977900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6pPr>
      <a:lvl7pPr marL="3116580" indent="-244475" algn="l" defTabSz="977900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7pPr>
      <a:lvl8pPr marL="3573780" indent="-244475" algn="l" defTabSz="977900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8pPr>
      <a:lvl9pPr marL="4030980" indent="-244475" algn="l" defTabSz="977900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7"/>
          <p:cNvSpPr>
            <a:spLocks noChangeArrowheads="1"/>
          </p:cNvSpPr>
          <p:nvPr/>
        </p:nvSpPr>
        <p:spPr bwMode="auto">
          <a:xfrm>
            <a:off x="0" y="-22225"/>
            <a:ext cx="9906000" cy="623888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>
              <a:spcBef>
                <a:spcPct val="20000"/>
              </a:spcBef>
              <a:buClr>
                <a:srgbClr val="003366"/>
              </a:buClr>
            </a:pPr>
            <a:endParaRPr lang="zh-CN" altLang="en-US" sz="1200">
              <a:latin typeface="Arial" panose="020B0604020202020204" pitchFamily="34" charset="0"/>
            </a:endParaRPr>
          </a:p>
        </p:txBody>
      </p:sp>
      <p:sp>
        <p:nvSpPr>
          <p:cNvPr id="3075" name="Rectangle 18"/>
          <p:cNvSpPr>
            <a:spLocks noChangeArrowheads="1"/>
          </p:cNvSpPr>
          <p:nvPr/>
        </p:nvSpPr>
        <p:spPr bwMode="auto">
          <a:xfrm>
            <a:off x="3175" y="6594475"/>
            <a:ext cx="9906000" cy="628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00336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881380" eaLnBrk="0" hangingPunct="0">
              <a:lnSpc>
                <a:spcPct val="180000"/>
              </a:lnSpc>
              <a:spcBef>
                <a:spcPct val="50000"/>
              </a:spcBef>
              <a:buSzPct val="125000"/>
              <a:buFont typeface="Wingdings" panose="05000000000000000000" pitchFamily="2" charset="2"/>
              <a:buNone/>
              <a:defRPr/>
            </a:pPr>
            <a:endParaRPr lang="zh-CN" altLang="en-US" sz="15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3076" name="Text Box 30"/>
          <p:cNvSpPr txBox="1">
            <a:spLocks noChangeArrowheads="1"/>
          </p:cNvSpPr>
          <p:nvPr/>
        </p:nvSpPr>
        <p:spPr bwMode="auto">
          <a:xfrm>
            <a:off x="9345613" y="6788150"/>
            <a:ext cx="274637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8146" tIns="44073" rIns="88146" bIns="44073">
            <a:spAutoFit/>
          </a:bodyPr>
          <a:lstStyle>
            <a:lvl1pPr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defTabSz="8813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defTabSz="8813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defTabSz="8813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defTabSz="8813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rgbClr val="003366"/>
              </a:buClr>
              <a:defRPr/>
            </a:pPr>
            <a:fld id="{D4E99214-74F9-44D6-AE2F-D9614A28E12E}" type="slidenum">
              <a:rPr lang="en-US" sz="140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7" name="Text Box 41"/>
          <p:cNvSpPr txBox="1">
            <a:spLocks noChangeArrowheads="1"/>
          </p:cNvSpPr>
          <p:nvPr/>
        </p:nvSpPr>
        <p:spPr bwMode="auto">
          <a:xfrm>
            <a:off x="-196850" y="6650038"/>
            <a:ext cx="1897063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defTabSz="8813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defTabSz="8813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defTabSz="8813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defTabSz="8813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80000"/>
              </a:lnSpc>
              <a:spcBef>
                <a:spcPct val="50000"/>
              </a:spcBef>
              <a:buSzPct val="125000"/>
              <a:buFont typeface="Wingdings" panose="05000000000000000000" pitchFamily="2" charset="2"/>
              <a:buNone/>
              <a:defRPr/>
            </a:pPr>
            <a:fld id="{E5CDD699-53F8-4783-A8B6-69A8720A65AF}" type="datetime1">
              <a:rPr lang="en-US" sz="1400" smtClean="0">
                <a:effectLst>
                  <a:outerShdw blurRad="38100" dist="38100" dir="2700000" algn="tl">
                    <a:srgbClr val="C0C0C0"/>
                  </a:outerShdw>
                </a:effectLst>
                <a:latin typeface="Bookman Old Style" panose="02050604050505020204" pitchFamily="18" charset="0"/>
                <a:ea typeface="楷体_GB2312" pitchFamily="49" charset="-122"/>
              </a:rPr>
              <a:t>3/26/2024</a:t>
            </a:fld>
            <a:endParaRPr lang="en-US" sz="1400">
              <a:effectLst>
                <a:outerShdw blurRad="38100" dist="38100" dir="2700000" algn="tl">
                  <a:srgbClr val="C0C0C0"/>
                </a:outerShdw>
              </a:effectLst>
              <a:latin typeface="Bookman Old Style" panose="02050604050505020204" pitchFamily="18" charset="0"/>
              <a:ea typeface="楷体_GB2312" pitchFamily="49" charset="-122"/>
            </a:endParaRPr>
          </a:p>
        </p:txBody>
      </p:sp>
      <p:pic>
        <p:nvPicPr>
          <p:cNvPr id="3078" name="Picture 4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26050"/>
            <a:ext cx="2157413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17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0" y="801688"/>
            <a:ext cx="2846388" cy="69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37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50" y="561975"/>
            <a:ext cx="1249363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9425" y="180975"/>
            <a:ext cx="8650288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146" tIns="44073" rIns="88146" bIns="44073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308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8950" y="1160463"/>
            <a:ext cx="9217025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146" tIns="44073" rIns="88146" bIns="44073" numCol="1" anchor="t" anchorCtr="0" compatLnSpc="1"/>
          <a:lstStyle/>
          <a:p>
            <a:pPr lvl="0"/>
            <a:r>
              <a:rPr lang="en-US" altLang="zh-CN"/>
              <a:t> Click to edit Master text styles</a:t>
            </a:r>
          </a:p>
          <a:p>
            <a:pPr lvl="1"/>
            <a:r>
              <a:rPr lang="en-US" altLang="zh-CN"/>
              <a:t> Second level</a:t>
            </a:r>
          </a:p>
          <a:p>
            <a:pPr lvl="2"/>
            <a:r>
              <a:rPr lang="en-US" altLang="zh-CN"/>
              <a:t> Third level</a:t>
            </a:r>
          </a:p>
          <a:p>
            <a:pPr lvl="3"/>
            <a:r>
              <a:rPr lang="en-US" altLang="zh-CN"/>
              <a:t> Fourth level</a:t>
            </a:r>
          </a:p>
          <a:p>
            <a:pPr lvl="4"/>
            <a:r>
              <a:rPr lang="en-US" altLang="zh-CN"/>
              <a:t> Fifth level</a:t>
            </a:r>
          </a:p>
        </p:txBody>
      </p:sp>
      <p:sp>
        <p:nvSpPr>
          <p:cNvPr id="308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573838"/>
            <a:ext cx="3136900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850" tIns="48925" rIns="97850" bIns="48925" numCol="1" anchor="t" anchorCtr="0" compatLnSpc="1"/>
          <a:lstStyle>
            <a:lvl1pPr defTabSz="977900">
              <a:defRPr sz="15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med">
    <p:random/>
  </p:transition>
  <p:txStyles>
    <p:titleStyle>
      <a:lvl1pPr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+mj-lt"/>
          <a:ea typeface="+mj-ea"/>
          <a:cs typeface="+mj-cs"/>
        </a:defRPr>
      </a:lvl1pPr>
      <a:lvl2pPr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30200" indent="-330200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u"/>
        <a:defRPr sz="3000" b="1">
          <a:solidFill>
            <a:srgbClr val="0000FF"/>
          </a:solidFill>
          <a:latin typeface="+mn-lt"/>
          <a:ea typeface="+mn-ea"/>
          <a:cs typeface="+mn-cs"/>
        </a:defRPr>
      </a:lvl1pPr>
      <a:lvl2pPr marL="716280" indent="-274955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Ø"/>
        <a:defRPr sz="2600" b="1">
          <a:solidFill>
            <a:schemeClr val="tx1"/>
          </a:solidFill>
          <a:latin typeface="+mn-lt"/>
          <a:ea typeface="+mj-ea"/>
        </a:defRPr>
      </a:lvl2pPr>
      <a:lvl3pPr marL="1101725" indent="-220980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ü"/>
        <a:defRPr sz="2200" b="1">
          <a:solidFill>
            <a:schemeClr val="tx1"/>
          </a:solidFill>
          <a:latin typeface="+mn-lt"/>
          <a:ea typeface="+mj-ea"/>
        </a:defRPr>
      </a:lvl3pPr>
      <a:lvl4pPr marL="1541780" indent="-220980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l"/>
        <a:defRPr sz="2000" b="1">
          <a:solidFill>
            <a:schemeClr val="tx1"/>
          </a:solidFill>
          <a:latin typeface="+mn-lt"/>
          <a:ea typeface="+mj-ea"/>
        </a:defRPr>
      </a:lvl4pPr>
      <a:lvl5pPr marL="1984375" indent="-224155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j-ea"/>
        </a:defRPr>
      </a:lvl5pPr>
      <a:lvl6pPr marL="2441575" indent="-224155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j-ea"/>
        </a:defRPr>
      </a:lvl6pPr>
      <a:lvl7pPr marL="2898775" indent="-224155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j-ea"/>
        </a:defRPr>
      </a:lvl7pPr>
      <a:lvl8pPr marL="3355975" indent="-224155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j-ea"/>
        </a:defRPr>
      </a:lvl8pPr>
      <a:lvl9pPr marL="3813175" indent="-224155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j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7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0" y="801688"/>
            <a:ext cx="2846388" cy="69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7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50" y="561975"/>
            <a:ext cx="1249363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8050" y="49213"/>
            <a:ext cx="8915400" cy="83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850" tIns="48925" rIns="97850" bIns="48925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282700"/>
            <a:ext cx="8915400" cy="516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850" tIns="48925" rIns="97850" bIns="48925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573838"/>
            <a:ext cx="2311400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850" tIns="48925" rIns="97850" bIns="48925" numCol="1" anchor="t" anchorCtr="0" compatLnSpc="1"/>
          <a:lstStyle>
            <a:lvl1pPr algn="l" defTabSz="977900">
              <a:defRPr sz="1500">
                <a:latin typeface="+mn-lt"/>
              </a:defRPr>
            </a:lvl1pPr>
          </a:lstStyle>
          <a:p>
            <a:pPr>
              <a:defRPr/>
            </a:pPr>
            <a:fld id="{AE092DA8-208D-417C-8C19-76FC4AA36860}" type="datetime2">
              <a:rPr lang="zh-CN" altLang="en-US"/>
              <a:t>2024年3月26日</a:t>
            </a:fld>
            <a:endParaRPr lang="en-US"/>
          </a:p>
        </p:txBody>
      </p:sp>
      <p:sp>
        <p:nvSpPr>
          <p:cNvPr id="410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573838"/>
            <a:ext cx="3136900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850" tIns="48925" rIns="97850" bIns="48925" numCol="1" anchor="t" anchorCtr="0" compatLnSpc="1"/>
          <a:lstStyle>
            <a:lvl1pPr defTabSz="977900">
              <a:defRPr sz="1500">
                <a:latin typeface="+mn-lt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  <p:sp>
        <p:nvSpPr>
          <p:cNvPr id="410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573838"/>
            <a:ext cx="2311400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850" tIns="48925" rIns="97850" bIns="48925" numCol="1" anchor="t" anchorCtr="0" compatLnSpc="1"/>
          <a:lstStyle>
            <a:lvl1pPr algn="r" defTabSz="977900">
              <a:defRPr sz="1500">
                <a:latin typeface="+mn-lt"/>
              </a:defRPr>
            </a:lvl1pPr>
          </a:lstStyle>
          <a:p>
            <a:pPr>
              <a:defRPr/>
            </a:pPr>
            <a:fld id="{7582EEDD-250D-449F-8305-BE8AFD45BB3B}" type="slidenum">
              <a:rPr lang="zh-CN" alt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+mj-lt"/>
          <a:ea typeface="+mj-ea"/>
          <a:cs typeface="+mj-cs"/>
        </a:defRPr>
      </a:lvl1pPr>
      <a:lvl2pPr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67030" indent="-367030" algn="l" defTabSz="977900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rgbClr val="0000FF"/>
          </a:solidFill>
          <a:latin typeface="+mn-lt"/>
          <a:ea typeface="+mn-ea"/>
          <a:cs typeface="+mn-cs"/>
        </a:defRPr>
      </a:lvl1pPr>
      <a:lvl2pPr marL="795655" indent="-306705" algn="l" defTabSz="977900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+mn-ea"/>
        </a:defRPr>
      </a:lvl2pPr>
      <a:lvl3pPr marL="1222375" indent="-244475" algn="l" defTabSz="977900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+mn-ea"/>
        </a:defRPr>
      </a:lvl3pPr>
      <a:lvl4pPr marL="1713230" indent="-244475" algn="l" defTabSz="977900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4pPr>
      <a:lvl5pPr marL="2202180" indent="-244475" algn="l" defTabSz="977900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5pPr>
      <a:lvl6pPr marL="2659380" indent="-244475" algn="l" defTabSz="977900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6pPr>
      <a:lvl7pPr marL="3116580" indent="-244475" algn="l" defTabSz="977900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7pPr>
      <a:lvl8pPr marL="3573780" indent="-244475" algn="l" defTabSz="977900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8pPr>
      <a:lvl9pPr marL="4030980" indent="-244475" algn="l" defTabSz="977900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7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0.png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200.png"/><Relationship Id="rId7" Type="http://schemas.openxmlformats.org/officeDocument/2006/relationships/image" Target="../media/image23.wmf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0.png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5.png"/><Relationship Id="rId5" Type="http://schemas.openxmlformats.org/officeDocument/2006/relationships/image" Target="../media/image23.wmf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4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7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0.png"/><Relationship Id="rId7" Type="http://schemas.openxmlformats.org/officeDocument/2006/relationships/image" Target="../media/image62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600.png"/><Relationship Id="rId4" Type="http://schemas.openxmlformats.org/officeDocument/2006/relationships/image" Target="../media/image59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073150" y="2141538"/>
            <a:ext cx="8420100" cy="15398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850" tIns="48925" rIns="97850" bIns="48925"/>
          <a:lstStyle/>
          <a:p>
            <a:r>
              <a:rPr lang="zh-CN" altLang="en-US" sz="2400" dirty="0">
                <a:solidFill>
                  <a:srgbClr val="CC00CC"/>
                </a:solidFill>
                <a:sym typeface="+mn-ea"/>
              </a:rPr>
              <a:t>组合优化与凸优化</a:t>
            </a:r>
            <a:br>
              <a:rPr lang="zh-CN" altLang="en-US" sz="2400" dirty="0">
                <a:solidFill>
                  <a:srgbClr val="CC00CC"/>
                </a:solidFill>
                <a:latin typeface="隶书" panose="02010509060101010101" pitchFamily="1" charset="-122"/>
              </a:rPr>
            </a:br>
            <a:r>
              <a:rPr lang="zh-CN" altLang="en-US" sz="2400" dirty="0">
                <a:latin typeface="隶书" panose="02010509060101010101" pitchFamily="1" charset="-122"/>
              </a:rPr>
              <a:t>第</a:t>
            </a:r>
            <a:r>
              <a:rPr lang="en-US" altLang="zh-CN" sz="2400" dirty="0">
                <a:latin typeface="隶书" panose="02010509060101010101" pitchFamily="1" charset="-122"/>
              </a:rPr>
              <a:t>4</a:t>
            </a:r>
            <a:r>
              <a:rPr lang="zh-CN" altLang="en-US" sz="2400" dirty="0">
                <a:latin typeface="隶书" panose="02010509060101010101" pitchFamily="1" charset="-122"/>
              </a:rPr>
              <a:t>章 一维搜索</a:t>
            </a:r>
            <a:r>
              <a:rPr lang="en-US" altLang="zh-CN" sz="2400" dirty="0">
                <a:latin typeface="隶书" panose="02010509060101010101" pitchFamily="1" charset="-122"/>
              </a:rPr>
              <a:t>(One-dimensional Search)</a:t>
            </a:r>
            <a:endParaRPr lang="zh-CN" altLang="en-US" dirty="0">
              <a:latin typeface="隶书" panose="02010509060101010101" pitchFamily="1" charset="-122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485900" y="4090988"/>
            <a:ext cx="6934200" cy="18446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850" tIns="48925" rIns="97850" bIns="48925"/>
          <a:lstStyle/>
          <a:p>
            <a:pPr marL="0" indent="0"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600" dirty="0"/>
              <a:t>刘绍辉</a:t>
            </a:r>
          </a:p>
          <a:p>
            <a:pPr marL="0" indent="0"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600" dirty="0"/>
              <a:t>计算机科学与技术学院 哈尔滨工业大学</a:t>
            </a:r>
          </a:p>
          <a:p>
            <a:pPr marL="0" indent="0"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600" dirty="0"/>
              <a:t>shliu@hit.edu.cn</a:t>
            </a:r>
          </a:p>
          <a:p>
            <a:pPr marL="0" indent="0"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600" dirty="0"/>
              <a:t>20</a:t>
            </a:r>
            <a:r>
              <a:rPr lang="en-US" sz="2600" dirty="0"/>
              <a:t>24</a:t>
            </a:r>
            <a:r>
              <a:rPr lang="zh-CN" altLang="en-US" sz="2600" dirty="0"/>
              <a:t>年春季</a:t>
            </a:r>
          </a:p>
        </p:txBody>
      </p:sp>
    </p:spTree>
  </p:cSld>
  <p:clrMapOvr>
    <a:masterClrMapping/>
  </p:clrMapOvr>
  <p:transition spd="med" advTm="1187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B8E2D-C9CB-4DDA-9369-CD3E425B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几个常见的测试函数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2210DF-E343-4A6A-980D-9A63AD728D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Circle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𝒓𝒄𝒐𝒔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𝒓𝒔𝒊𝒏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r>
                  <a:rPr lang="en-US" altLang="zh-CN" dirty="0"/>
                  <a:t>,Pareto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前沿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𝒎𝒐𝒅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/>
                  <a:t>或者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𝒎𝒐𝒅</m:t>
                    </m:r>
                    <m:d>
                      <m:d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𝝅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多目标</m:t>
                    </m:r>
                  </m:oMath>
                </a14:m>
                <a:r>
                  <a:rPr lang="zh-CN" altLang="en-US" dirty="0"/>
                  <a:t>测试函数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2210DF-E343-4A6A-980D-9A63AD728D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679608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041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30200" y="944885"/>
                <a:ext cx="9245600" cy="5792254"/>
              </a:xfrm>
            </p:spPr>
            <p:txBody>
              <a:bodyPr/>
              <a:lstStyle/>
              <a:p>
                <a:r>
                  <a:rPr lang="zh-CN" altLang="en-US" dirty="0"/>
                  <a:t>一元函数求极小及线性搜索均为一维搜索。常用于求：</a:t>
                </a:r>
              </a:p>
              <a:p>
                <a:pPr marL="652333" indent="-652333">
                  <a:lnSpc>
                    <a:spcPct val="95000"/>
                  </a:lnSpc>
                  <a:spcBef>
                    <a:spcPct val="10000"/>
                  </a:spcBef>
                  <a:buNone/>
                </a:pPr>
                <a:r>
                  <a:rPr lang="zh-CN" altLang="en-US" sz="3900" dirty="0">
                    <a:solidFill>
                      <a:srgbClr val="FF0000"/>
                    </a:solidFill>
                  </a:rPr>
                  <a:t>             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min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dirty="0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  <m:r>
                          <a:rPr lang="en-US" altLang="zh-CN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楷体_GB2312" pitchFamily="49" charset="-122"/>
                            <a:sym typeface="Symbol" pitchFamily="18" charset="2"/>
                          </a:rPr>
                          <m:t>𝝀</m:t>
                        </m:r>
                        <m:sSup>
                          <m:sSupPr>
                            <m:ctrlP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sym typeface="Symbol" pitchFamily="18" charset="2"/>
                              </a:rPr>
                            </m:ctrlPr>
                          </m:sSupPr>
                          <m:e>
                            <m: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楷体_GB2312" pitchFamily="49" charset="-122"/>
                                <a:sym typeface="Symbol" pitchFamily="18" charset="2"/>
                              </a:rPr>
                              <m:t>𝒅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sym typeface="Symbol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dirty="0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楷体_GB2312" pitchFamily="49" charset="-122"/>
                                    <a:sym typeface="Symbol" pitchFamily="18" charset="2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sym typeface="Symbol" pitchFamily="18" charset="2"/>
                      </a:rPr>
                      <m:t>=</m:t>
                    </m:r>
                    <m:r>
                      <a:rPr lang="en-US" altLang="zh-CN" b="1" i="1" dirty="0">
                        <a:solidFill>
                          <a:srgbClr val="FF0000"/>
                        </a:solidFill>
                        <a:latin typeface="Cambria Math"/>
                      </a:rPr>
                      <m:t>𝝋</m:t>
                    </m:r>
                    <m:r>
                      <a:rPr lang="en-US" altLang="zh-CN" b="1" i="1" dirty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FF0000"/>
                        </a:solidFill>
                        <a:latin typeface="Cambria Math"/>
                      </a:rPr>
                      <m:t>𝝀</m:t>
                    </m:r>
                    <m:r>
                      <a:rPr lang="en-US" altLang="zh-CN" b="1" i="1" dirty="0">
                        <a:solidFill>
                          <a:srgbClr val="FF0000"/>
                        </a:solidFill>
                        <a:latin typeface="Cambria Math"/>
                      </a:rPr>
                      <m:t>)  </m:t>
                    </m:r>
                  </m:oMath>
                </a14:m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marL="652333" indent="-652333">
                  <a:lnSpc>
                    <a:spcPct val="95000"/>
                  </a:lnSpc>
                  <a:spcBef>
                    <a:spcPct val="10000"/>
                  </a:spcBef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</a:rPr>
                  <a:t>                  </a:t>
                </a:r>
                <a:r>
                  <a:rPr lang="en-US" altLang="zh-CN" b="1" dirty="0" err="1">
                    <a:solidFill>
                      <a:srgbClr val="FF0000"/>
                    </a:solidFill>
                  </a:rPr>
                  <a:t>s.t.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𝝀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∈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𝑺</m:t>
                    </m:r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652333" indent="-652333">
                  <a:lnSpc>
                    <a:spcPct val="95000"/>
                  </a:lnSpc>
                  <a:spcBef>
                    <a:spcPct val="10000"/>
                  </a:spcBef>
                  <a:buNone/>
                </a:pPr>
                <a:r>
                  <a:rPr lang="en-US" altLang="zh-CN" sz="3900" dirty="0">
                    <a:solidFill>
                      <a:schemeClr val="folHlink"/>
                    </a:solidFill>
                  </a:rPr>
                  <a:t>   </a:t>
                </a:r>
                <a:r>
                  <a:rPr lang="en-US" altLang="zh-CN" i="1" dirty="0">
                    <a:solidFill>
                      <a:srgbClr val="FF0000"/>
                    </a:solidFill>
                  </a:rPr>
                  <a:t>S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有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3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种情况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（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−∞</m:t>
                    </m:r>
                    <m:r>
                      <a:rPr lang="zh-CN" altLang="en-US" i="1" dirty="0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，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+∞</m:t>
                    </m:r>
                    <m:r>
                      <a:rPr lang="zh-CN" altLang="en-US" i="1" dirty="0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）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sym typeface="Wingdings" pitchFamily="2" charset="2"/>
                  </a:rPr>
                  <a:t>或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（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0</m:t>
                    </m:r>
                    <m:r>
                      <a:rPr lang="zh-CN" altLang="en-US" i="1" dirty="0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，</m:t>
                    </m:r>
                    <m:r>
                      <a:rPr lang="zh-CN" altLang="en-US" i="1" dirty="0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 +∞ </m:t>
                    </m:r>
                    <m:r>
                      <a:rPr lang="zh-CN" altLang="en-US" i="1" dirty="0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）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sym typeface="Wingdings" pitchFamily="2" charset="2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[</m:t>
                    </m:r>
                    <m:r>
                      <a:rPr lang="en-US" altLang="zh-CN" i="1" dirty="0" err="1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𝑎</m:t>
                    </m:r>
                    <m:r>
                      <a:rPr lang="en-US" altLang="zh-CN" i="1" dirty="0" err="1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,</m:t>
                    </m:r>
                    <m:r>
                      <a:rPr lang="en-US" altLang="zh-CN" i="1" dirty="0" err="1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𝑏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]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sym typeface="Wingdings" pitchFamily="2" charset="2"/>
                </a:endParaRPr>
              </a:p>
              <a:p>
                <a:pPr>
                  <a:lnSpc>
                    <a:spcPct val="95000"/>
                  </a:lnSpc>
                  <a:spcBef>
                    <a:spcPct val="10000"/>
                  </a:spcBef>
                </a:pPr>
                <a:r>
                  <a:rPr lang="zh-CN" altLang="en-US" dirty="0">
                    <a:sym typeface="Wingdings" pitchFamily="2" charset="2"/>
                  </a:rPr>
                  <a:t>缩小区间的精确一维搜索：</a:t>
                </a:r>
                <a:r>
                  <a:rPr lang="zh-CN" altLang="en-US" dirty="0">
                    <a:solidFill>
                      <a:schemeClr val="tx1"/>
                    </a:solidFill>
                    <a:sym typeface="Wingdings" pitchFamily="2" charset="2"/>
                  </a:rPr>
                  <a:t>考虑问题</a:t>
                </a:r>
                <a:r>
                  <a:rPr lang="en-US" altLang="zh-CN" dirty="0">
                    <a:solidFill>
                      <a:schemeClr val="tx1"/>
                    </a:solidFill>
                    <a:sym typeface="Wingdings" pitchFamily="2" charset="2"/>
                  </a:rPr>
                  <a:t>(P) </a:t>
                </a:r>
              </a:p>
              <a:p>
                <a:pPr marL="652333" indent="-652333">
                  <a:lnSpc>
                    <a:spcPct val="95000"/>
                  </a:lnSpc>
                  <a:spcBef>
                    <a:spcPct val="10000"/>
                  </a:spcBef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sym typeface="Wingdings" pitchFamily="2" charset="2"/>
                  </a:rPr>
                  <a:t>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min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⁡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𝜑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𝜆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 marL="652333" indent="-652333">
                  <a:lnSpc>
                    <a:spcPct val="95000"/>
                  </a:lnSpc>
                  <a:spcBef>
                    <a:spcPct val="10000"/>
                  </a:spcBef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sym typeface="Wingdings" pitchFamily="2" charset="2"/>
                  </a:rPr>
                  <a:t>                        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𝑠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.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𝑡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. 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𝜆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∈[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</a:rPr>
                      <m:t>𝛼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</a:rPr>
                      <m:t>𝛽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652333" indent="-652333">
                  <a:lnSpc>
                    <a:spcPct val="95000"/>
                  </a:lnSpc>
                  <a:spcBef>
                    <a:spcPct val="10000"/>
                  </a:spcBef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      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这里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𝜑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</a:rPr>
                      <m:t> (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</a:rPr>
                      <m:t>):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</a:rPr>
                      <m:t>𝑅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</a:rPr>
                      <m:t>→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</a:rPr>
                      <m:t>𝑅</m:t>
                    </m:r>
                  </m:oMath>
                </a14:m>
                <a:endParaRPr lang="en-US" altLang="zh-CN" i="1" dirty="0">
                  <a:solidFill>
                    <a:schemeClr val="tx1"/>
                  </a:solidFill>
                </a:endParaRPr>
              </a:p>
              <a:p>
                <a:pPr marL="652333" indent="-652333">
                  <a:lnSpc>
                    <a:spcPct val="95000"/>
                  </a:lnSpc>
                  <a:spcBef>
                    <a:spcPct val="10000"/>
                  </a:spcBef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sym typeface="Wingdings" pitchFamily="2" charset="2"/>
                  </a:rPr>
                  <a:t>1</a:t>
                </a:r>
                <a:r>
                  <a:rPr lang="zh-CN" altLang="en-US" dirty="0">
                    <a:solidFill>
                      <a:schemeClr val="tx1"/>
                    </a:solidFill>
                    <a:sym typeface="Wingdings" pitchFamily="2" charset="2"/>
                  </a:rPr>
                  <a:t>、不确定区间及单峰函数</a:t>
                </a:r>
              </a:p>
              <a:p>
                <a:pPr marL="652333" indent="-652333">
                  <a:lnSpc>
                    <a:spcPct val="95000"/>
                  </a:lnSpc>
                  <a:spcBef>
                    <a:spcPct val="10000"/>
                  </a:spcBef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sym typeface="Wingdings" pitchFamily="2" charset="2"/>
                  </a:rPr>
                  <a:t>不确定区间</a:t>
                </a:r>
                <a:r>
                  <a:rPr lang="en-US" altLang="zh-CN" dirty="0">
                    <a:solidFill>
                      <a:schemeClr val="tx1"/>
                    </a:solidFill>
                    <a:sym typeface="Wingdings" pitchFamily="2" charset="2"/>
                  </a:rPr>
                  <a:t>:</a:t>
                </a:r>
                <a:r>
                  <a:rPr lang="zh-CN" altLang="en-US" sz="390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</a:rPr>
                      <m:t>[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</a:rPr>
                      <m:t>𝛼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</a:rPr>
                      <m:t>𝛽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</a:rPr>
                      <m:t>]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含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𝜑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的最小点，但不知其位置</a:t>
                </a:r>
              </a:p>
            </p:txBody>
          </p:sp>
        </mc:Choice>
        <mc:Fallback xmlns="">
          <p:sp>
            <p:nvSpPr>
              <p:cNvPr id="604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0200" y="944885"/>
                <a:ext cx="9245600" cy="5792254"/>
              </a:xfrm>
              <a:blipFill rotWithShape="1">
                <a:blip r:embed="rId2"/>
                <a:stretch>
                  <a:fillRect l="-1582" t="-1368" b="-2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0420" name="AutoShape 4"/>
          <p:cNvSpPr/>
          <p:nvPr/>
        </p:nvSpPr>
        <p:spPr bwMode="auto">
          <a:xfrm>
            <a:off x="1928664" y="2161543"/>
            <a:ext cx="82550" cy="882244"/>
          </a:xfrm>
          <a:prstGeom prst="leftBrace">
            <a:avLst>
              <a:gd name="adj1" fmla="val 91667"/>
              <a:gd name="adj2" fmla="val 50000"/>
            </a:avLst>
          </a:prstGeom>
          <a:noFill/>
          <a:ln w="9525">
            <a:solidFill>
              <a:schemeClr val="fol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7850" tIns="48925" rIns="97850" bIns="48925" anchor="ctr"/>
          <a:lstStyle/>
          <a:p>
            <a:endParaRPr lang="zh-CN" altLang="en-US"/>
          </a:p>
        </p:txBody>
      </p:sp>
      <p:sp>
        <p:nvSpPr>
          <p:cNvPr id="60421" name="AutoShape 5"/>
          <p:cNvSpPr/>
          <p:nvPr/>
        </p:nvSpPr>
        <p:spPr bwMode="auto">
          <a:xfrm>
            <a:off x="2930525" y="4304027"/>
            <a:ext cx="247650" cy="721836"/>
          </a:xfrm>
          <a:prstGeom prst="leftBrace">
            <a:avLst>
              <a:gd name="adj1" fmla="val 25000"/>
              <a:gd name="adj2" fmla="val 50000"/>
            </a:avLst>
          </a:prstGeom>
          <a:noFill/>
          <a:ln w="9525">
            <a:solidFill>
              <a:schemeClr val="fol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7850" tIns="48925" rIns="97850" bIns="48925" anchor="ctr"/>
          <a:lstStyle/>
          <a:p>
            <a:endParaRPr lang="zh-CN" altLang="en-US"/>
          </a:p>
        </p:txBody>
      </p:sp>
      <p:sp>
        <p:nvSpPr>
          <p:cNvPr id="7" name="Title 1"/>
          <p:cNvSpPr txBox="1"/>
          <p:nvPr/>
        </p:nvSpPr>
        <p:spPr bwMode="auto">
          <a:xfrm>
            <a:off x="344488" y="224805"/>
            <a:ext cx="8650288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146" tIns="44073" rIns="88146" bIns="44073" numCol="1" anchor="ctr" anchorCtr="0" compatLnSpc="1"/>
          <a:lstStyle>
            <a:lvl1pPr algn="l" defTabSz="88138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l" defTabSz="88138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 defTabSz="88138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 defTabSz="88138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 defTabSz="88138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l" defTabSz="88138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l" defTabSz="88138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l" defTabSz="88138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l" defTabSz="88138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/>
              <a:t>第</a:t>
            </a:r>
            <a:r>
              <a:rPr lang="en-US" altLang="zh-CN" sz="3200" dirty="0"/>
              <a:t>4</a:t>
            </a:r>
            <a:r>
              <a:rPr lang="zh-CN" altLang="en-US" sz="3200" dirty="0"/>
              <a:t>章 一维搜索</a:t>
            </a:r>
            <a:r>
              <a:rPr lang="en-US" altLang="zh-CN" sz="3200" dirty="0"/>
              <a:t>(One-dimensional Search)</a:t>
            </a:r>
            <a:endParaRPr lang="zh-CN" altLang="en-US" sz="3200" dirty="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0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0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0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0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0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0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0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0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0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0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uiExpand="1" build="p"/>
      <p:bldP spid="60420" grpId="0" animBg="1"/>
      <p:bldP spid="604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344488" y="224805"/>
            <a:ext cx="8420100" cy="721836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(One-dimensional Search)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4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30200" y="1088901"/>
                <a:ext cx="9328150" cy="5808646"/>
              </a:xfrm>
            </p:spPr>
            <p:txBody>
              <a:bodyPr/>
              <a:lstStyle/>
              <a:p>
                <a:r>
                  <a:rPr lang="zh-CN" altLang="en-US" sz="2600" dirty="0">
                    <a:sym typeface="Wingdings" pitchFamily="2" charset="2"/>
                  </a:rPr>
                  <a:t>缩小区间的精确一维搜索（续）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sym typeface="Symbol" pitchFamily="18" charset="2"/>
                  </a:rPr>
                  <a:t>若对任意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i="1" baseline="-25000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1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 ,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i="1" baseline="-25000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2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, 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</a:rPr>
                      <m:t>𝛼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</a:rPr>
                      <m:t>≤ 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i="1" baseline="-25000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1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 &lt; 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i="1" baseline="-25000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2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 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</a:rPr>
                      <m:t>≤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</a:rPr>
                      <m:t>𝛽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满足：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   </a:t>
                </a:r>
                <a:r>
                  <a:rPr lang="en-US" altLang="zh-CN" sz="2600" dirty="0">
                    <a:solidFill>
                      <a:schemeClr val="tx1"/>
                    </a:solidFill>
                    <a:sym typeface="Wingdings" pitchFamily="2" charset="2"/>
                  </a:rPr>
                  <a:t>1º </a:t>
                </a:r>
                <a:r>
                  <a:rPr lang="zh-CN" altLang="en-US" sz="2600" dirty="0">
                    <a:solidFill>
                      <a:schemeClr val="tx1"/>
                    </a:solidFill>
                    <a:sym typeface="Wingdings" pitchFamily="2" charset="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2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 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</a:rPr>
                      <m:t>≤ 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sz="2600" i="1" baseline="30000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∗ </m:t>
                    </m:r>
                  </m:oMath>
                </a14:m>
                <a:r>
                  <a:rPr lang="zh-CN" altLang="en-US" sz="2600" dirty="0">
                    <a:solidFill>
                      <a:schemeClr val="tx1"/>
                    </a:solidFill>
                    <a:sym typeface="Symbol" pitchFamily="18" charset="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𝜑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(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1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) &gt; 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𝜑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(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2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);</m:t>
                    </m:r>
                  </m:oMath>
                </a14:m>
                <a:endParaRPr lang="en-US" altLang="zh-CN" sz="2600" dirty="0">
                  <a:solidFill>
                    <a:schemeClr val="tx1"/>
                  </a:solidFill>
                  <a:sym typeface="Symbol" pitchFamily="18" charset="2"/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600" dirty="0">
                    <a:solidFill>
                      <a:schemeClr val="tx1"/>
                    </a:solidFill>
                    <a:sym typeface="Symbol" pitchFamily="18" charset="2"/>
                  </a:rPr>
                  <a:t>    </a:t>
                </a:r>
                <a:r>
                  <a:rPr lang="en-US" altLang="zh-CN" sz="2600" dirty="0">
                    <a:solidFill>
                      <a:schemeClr val="tx1"/>
                    </a:solidFill>
                    <a:sym typeface="Wingdings" pitchFamily="2" charset="2"/>
                  </a:rPr>
                  <a:t>2º </a:t>
                </a:r>
                <a:r>
                  <a:rPr lang="zh-CN" altLang="en-US" sz="2600" dirty="0">
                    <a:solidFill>
                      <a:schemeClr val="tx1"/>
                    </a:solidFill>
                    <a:sym typeface="Wingdings" pitchFamily="2" charset="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1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 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</a:rPr>
                      <m:t>≥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sz="2600" i="1" baseline="30000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∗</m:t>
                    </m:r>
                  </m:oMath>
                </a14:m>
                <a:r>
                  <a:rPr lang="en-US" altLang="zh-CN" sz="2600" baseline="30000" dirty="0">
                    <a:solidFill>
                      <a:schemeClr val="tx1"/>
                    </a:solidFill>
                    <a:sym typeface="Symbol" pitchFamily="18" charset="2"/>
                  </a:rPr>
                  <a:t> </a:t>
                </a:r>
                <a:r>
                  <a:rPr lang="zh-CN" altLang="en-US" sz="2600" dirty="0">
                    <a:solidFill>
                      <a:schemeClr val="tx1"/>
                    </a:solidFill>
                    <a:sym typeface="Symbol" pitchFamily="18" charset="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𝜑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(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1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) &lt;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𝜑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(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2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).</m:t>
                    </m:r>
                  </m:oMath>
                </a14:m>
                <a:endParaRPr lang="en-US" altLang="zh-CN" sz="2600" dirty="0">
                  <a:solidFill>
                    <a:schemeClr val="tx1"/>
                  </a:solidFill>
                  <a:sym typeface="Symbol" pitchFamily="18" charset="2"/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dirty="0">
                    <a:solidFill>
                      <a:schemeClr val="tx1"/>
                    </a:solidFill>
                    <a:sym typeface="Symbol" pitchFamily="18" charset="2"/>
                  </a:rPr>
                  <a:t>则称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𝜑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(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)</m:t>
                    </m:r>
                  </m:oMath>
                </a14:m>
                <a:r>
                  <a:rPr lang="zh-CN" altLang="en-US" sz="2600" dirty="0">
                    <a:solidFill>
                      <a:schemeClr val="tx1"/>
                    </a:solidFill>
                    <a:sym typeface="Symbol" pitchFamily="18" charset="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[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𝛼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𝛽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] </m:t>
                    </m:r>
                  </m:oMath>
                </a14:m>
                <a:r>
                  <a:rPr lang="zh-CN" altLang="en-US" sz="2600" dirty="0">
                    <a:solidFill>
                      <a:schemeClr val="tx1"/>
                    </a:solidFill>
                    <a:sym typeface="Symbol" pitchFamily="18" charset="2"/>
                  </a:rPr>
                  <a:t>上强单谷。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dirty="0">
                    <a:solidFill>
                      <a:schemeClr val="tx1"/>
                    </a:solidFill>
                    <a:sym typeface="Symbol" pitchFamily="18" charset="2"/>
                  </a:rPr>
                  <a:t>   </a:t>
                </a:r>
                <a:r>
                  <a:rPr lang="zh-CN" altLang="en-US" sz="2600" dirty="0">
                    <a:solidFill>
                      <a:srgbClr val="FF0000"/>
                    </a:solidFill>
                    <a:sym typeface="Symbol" pitchFamily="18" charset="2"/>
                  </a:rPr>
                  <a:t>若只有当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𝜑</m:t>
                    </m:r>
                    <m:r>
                      <a:rPr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(</m:t>
                    </m:r>
                    <m:r>
                      <a:rPr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1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) ≠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𝜑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(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sz="2600" i="1" baseline="30000" dirty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∗ 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)</m:t>
                    </m:r>
                  </m:oMath>
                </a14:m>
                <a:r>
                  <a:rPr lang="zh-CN" altLang="en-US" sz="2600" dirty="0">
                    <a:solidFill>
                      <a:srgbClr val="FF0000"/>
                    </a:solidFill>
                    <a:sym typeface="Symbol" pitchFamily="18" charset="2"/>
                  </a:rPr>
                  <a:t>，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𝜑</m:t>
                    </m:r>
                    <m:r>
                      <a:rPr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(</m:t>
                    </m:r>
                    <m:r>
                      <a:rPr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2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) ≠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𝜑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(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sz="2600" i="1" baseline="30000" dirty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∗ 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)</m:t>
                    </m:r>
                  </m:oMath>
                </a14:m>
                <a:r>
                  <a:rPr lang="zh-CN" altLang="en-US" sz="2600" dirty="0">
                    <a:solidFill>
                      <a:srgbClr val="FF0000"/>
                    </a:solidFill>
                    <a:sym typeface="Symbol" pitchFamily="18" charset="2"/>
                  </a:rPr>
                  <a:t>时，上述</a:t>
                </a:r>
                <a:r>
                  <a:rPr lang="en-US" altLang="zh-CN" sz="2600" dirty="0">
                    <a:solidFill>
                      <a:srgbClr val="FF0000"/>
                    </a:solidFill>
                    <a:sym typeface="Wingdings" pitchFamily="2" charset="2"/>
                  </a:rPr>
                  <a:t>1º, 2º </a:t>
                </a:r>
                <a:r>
                  <a:rPr lang="zh-CN" altLang="en-US" sz="2600" dirty="0">
                    <a:solidFill>
                      <a:srgbClr val="FF0000"/>
                    </a:solidFill>
                    <a:sym typeface="Wingdings" pitchFamily="2" charset="2"/>
                  </a:rPr>
                  <a:t>式才成立</a:t>
                </a:r>
                <a:r>
                  <a:rPr lang="zh-CN" altLang="en-US" sz="2600" i="1" dirty="0">
                    <a:solidFill>
                      <a:schemeClr val="tx1"/>
                    </a:solidFill>
                    <a:sym typeface="Wingdings" pitchFamily="2" charset="2"/>
                  </a:rPr>
                  <a:t>，</a:t>
                </a:r>
                <a:r>
                  <a:rPr lang="zh-CN" altLang="en-US" sz="2600" dirty="0">
                    <a:solidFill>
                      <a:schemeClr val="tx1"/>
                    </a:solidFill>
                    <a:sym typeface="Symbol" pitchFamily="18" charset="2"/>
                  </a:rPr>
                  <a:t>则称</a:t>
                </a:r>
                <a:r>
                  <a:rPr lang="en-US" altLang="zh-CN" sz="2600" i="1" dirty="0">
                    <a:solidFill>
                      <a:schemeClr val="tx1"/>
                    </a:solidFill>
                    <a:sym typeface="Symbol" pitchFamily="18" charset="2"/>
                  </a:rPr>
                  <a:t>φ</a:t>
                </a:r>
                <a:r>
                  <a:rPr lang="en-US" altLang="zh-CN" sz="2600" dirty="0">
                    <a:solidFill>
                      <a:schemeClr val="tx1"/>
                    </a:solidFill>
                    <a:sym typeface="Symbol" pitchFamily="18" charset="2"/>
                  </a:rPr>
                  <a:t>(</a:t>
                </a:r>
                <a:r>
                  <a:rPr lang="en-US" altLang="zh-CN" sz="2600" i="1" dirty="0">
                    <a:solidFill>
                      <a:schemeClr val="tx1"/>
                    </a:solidFill>
                    <a:sym typeface="Symbol" pitchFamily="18" charset="2"/>
                  </a:rPr>
                  <a:t>λ</a:t>
                </a:r>
                <a:r>
                  <a:rPr lang="en-US" altLang="zh-CN" sz="2600" dirty="0">
                    <a:solidFill>
                      <a:schemeClr val="tx1"/>
                    </a:solidFill>
                    <a:sym typeface="Symbol" pitchFamily="18" charset="2"/>
                  </a:rPr>
                  <a:t>)</a:t>
                </a:r>
                <a:r>
                  <a:rPr lang="zh-CN" altLang="en-US" sz="2600" dirty="0">
                    <a:solidFill>
                      <a:schemeClr val="tx1"/>
                    </a:solidFill>
                    <a:sym typeface="Symbol" pitchFamily="18" charset="2"/>
                  </a:rPr>
                  <a:t>在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[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α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β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]</a:t>
                </a:r>
                <a:r>
                  <a:rPr lang="en-US" altLang="zh-CN" sz="2600" dirty="0">
                    <a:solidFill>
                      <a:schemeClr val="tx1"/>
                    </a:solidFill>
                    <a:sym typeface="Symbol" pitchFamily="18" charset="2"/>
                  </a:rPr>
                  <a:t> </a:t>
                </a:r>
                <a:r>
                  <a:rPr lang="zh-CN" altLang="en-US" sz="2600" dirty="0">
                    <a:solidFill>
                      <a:schemeClr val="tx1"/>
                    </a:solidFill>
                    <a:sym typeface="Symbol" pitchFamily="18" charset="2"/>
                  </a:rPr>
                  <a:t>上单谷。</a:t>
                </a:r>
              </a:p>
            </p:txBody>
          </p:sp>
        </mc:Choice>
        <mc:Fallback xmlns="">
          <p:sp>
            <p:nvSpPr>
              <p:cNvPr id="614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0200" y="1088901"/>
                <a:ext cx="9328150" cy="5808646"/>
              </a:xfrm>
              <a:blipFill rotWithShape="1">
                <a:blip r:embed="rId2"/>
                <a:stretch>
                  <a:fillRect l="-1569" t="-1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61444" name="Group 4"/>
          <p:cNvGrpSpPr/>
          <p:nvPr/>
        </p:nvGrpSpPr>
        <p:grpSpPr bwMode="auto">
          <a:xfrm>
            <a:off x="495300" y="4537943"/>
            <a:ext cx="3879850" cy="2583238"/>
            <a:chOff x="288" y="2534"/>
            <a:chExt cx="2256" cy="1546"/>
          </a:xfrm>
        </p:grpSpPr>
        <p:sp>
          <p:nvSpPr>
            <p:cNvPr id="61445" name="Line 5"/>
            <p:cNvSpPr>
              <a:spLocks noChangeShapeType="1"/>
            </p:cNvSpPr>
            <p:nvPr/>
          </p:nvSpPr>
          <p:spPr bwMode="auto">
            <a:xfrm>
              <a:off x="432" y="3504"/>
              <a:ext cx="2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46" name="Freeform 6"/>
            <p:cNvSpPr/>
            <p:nvPr/>
          </p:nvSpPr>
          <p:spPr bwMode="auto">
            <a:xfrm>
              <a:off x="474" y="2534"/>
              <a:ext cx="1646" cy="487"/>
            </a:xfrm>
            <a:custGeom>
              <a:avLst/>
              <a:gdLst>
                <a:gd name="T0" fmla="*/ 0 w 1646"/>
                <a:gd name="T1" fmla="*/ 192 h 487"/>
                <a:gd name="T2" fmla="*/ 89 w 1646"/>
                <a:gd name="T3" fmla="*/ 308 h 487"/>
                <a:gd name="T4" fmla="*/ 294 w 1646"/>
                <a:gd name="T5" fmla="*/ 461 h 487"/>
                <a:gd name="T6" fmla="*/ 435 w 1646"/>
                <a:gd name="T7" fmla="*/ 487 h 487"/>
                <a:gd name="T8" fmla="*/ 768 w 1646"/>
                <a:gd name="T9" fmla="*/ 423 h 487"/>
                <a:gd name="T10" fmla="*/ 896 w 1646"/>
                <a:gd name="T11" fmla="*/ 346 h 487"/>
                <a:gd name="T12" fmla="*/ 1100 w 1646"/>
                <a:gd name="T13" fmla="*/ 180 h 487"/>
                <a:gd name="T14" fmla="*/ 1190 w 1646"/>
                <a:gd name="T15" fmla="*/ 128 h 487"/>
                <a:gd name="T16" fmla="*/ 1267 w 1646"/>
                <a:gd name="T17" fmla="*/ 103 h 487"/>
                <a:gd name="T18" fmla="*/ 1305 w 1646"/>
                <a:gd name="T19" fmla="*/ 77 h 487"/>
                <a:gd name="T20" fmla="*/ 1344 w 1646"/>
                <a:gd name="T21" fmla="*/ 64 h 487"/>
                <a:gd name="T22" fmla="*/ 1369 w 1646"/>
                <a:gd name="T23" fmla="*/ 26 h 487"/>
                <a:gd name="T24" fmla="*/ 1420 w 1646"/>
                <a:gd name="T25" fmla="*/ 0 h 487"/>
                <a:gd name="T26" fmla="*/ 1408 w 1646"/>
                <a:gd name="T27" fmla="*/ 1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46" h="487">
                  <a:moveTo>
                    <a:pt x="0" y="192"/>
                  </a:moveTo>
                  <a:cubicBezTo>
                    <a:pt x="23" y="265"/>
                    <a:pt x="3" y="222"/>
                    <a:pt x="89" y="308"/>
                  </a:cubicBezTo>
                  <a:cubicBezTo>
                    <a:pt x="151" y="370"/>
                    <a:pt x="212" y="426"/>
                    <a:pt x="294" y="461"/>
                  </a:cubicBezTo>
                  <a:cubicBezTo>
                    <a:pt x="325" y="474"/>
                    <a:pt x="412" y="484"/>
                    <a:pt x="435" y="487"/>
                  </a:cubicBezTo>
                  <a:cubicBezTo>
                    <a:pt x="555" y="477"/>
                    <a:pt x="655" y="461"/>
                    <a:pt x="768" y="423"/>
                  </a:cubicBezTo>
                  <a:cubicBezTo>
                    <a:pt x="809" y="395"/>
                    <a:pt x="855" y="375"/>
                    <a:pt x="896" y="346"/>
                  </a:cubicBezTo>
                  <a:cubicBezTo>
                    <a:pt x="965" y="297"/>
                    <a:pt x="1030" y="226"/>
                    <a:pt x="1100" y="180"/>
                  </a:cubicBezTo>
                  <a:cubicBezTo>
                    <a:pt x="1141" y="118"/>
                    <a:pt x="1106" y="151"/>
                    <a:pt x="1190" y="128"/>
                  </a:cubicBezTo>
                  <a:cubicBezTo>
                    <a:pt x="1216" y="121"/>
                    <a:pt x="1267" y="103"/>
                    <a:pt x="1267" y="103"/>
                  </a:cubicBezTo>
                  <a:cubicBezTo>
                    <a:pt x="1280" y="94"/>
                    <a:pt x="1291" y="84"/>
                    <a:pt x="1305" y="77"/>
                  </a:cubicBezTo>
                  <a:cubicBezTo>
                    <a:pt x="1317" y="71"/>
                    <a:pt x="1333" y="73"/>
                    <a:pt x="1344" y="64"/>
                  </a:cubicBezTo>
                  <a:cubicBezTo>
                    <a:pt x="1356" y="55"/>
                    <a:pt x="1357" y="36"/>
                    <a:pt x="1369" y="26"/>
                  </a:cubicBezTo>
                  <a:cubicBezTo>
                    <a:pt x="1384" y="14"/>
                    <a:pt x="1403" y="9"/>
                    <a:pt x="1420" y="0"/>
                  </a:cubicBezTo>
                  <a:cubicBezTo>
                    <a:pt x="1646" y="18"/>
                    <a:pt x="1643" y="13"/>
                    <a:pt x="1408" y="13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47" name="Line 7"/>
            <p:cNvSpPr>
              <a:spLocks noChangeShapeType="1"/>
            </p:cNvSpPr>
            <p:nvPr/>
          </p:nvSpPr>
          <p:spPr bwMode="auto">
            <a:xfrm>
              <a:off x="528" y="283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48" name="Line 8"/>
            <p:cNvSpPr>
              <a:spLocks noChangeShapeType="1"/>
            </p:cNvSpPr>
            <p:nvPr/>
          </p:nvSpPr>
          <p:spPr bwMode="auto">
            <a:xfrm>
              <a:off x="912" y="3024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49" name="Line 9"/>
            <p:cNvSpPr>
              <a:spLocks noChangeShapeType="1"/>
            </p:cNvSpPr>
            <p:nvPr/>
          </p:nvSpPr>
          <p:spPr bwMode="auto">
            <a:xfrm>
              <a:off x="624" y="2880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50" name="Line 10"/>
            <p:cNvSpPr>
              <a:spLocks noChangeShapeType="1"/>
            </p:cNvSpPr>
            <p:nvPr/>
          </p:nvSpPr>
          <p:spPr bwMode="auto">
            <a:xfrm>
              <a:off x="768" y="3024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51" name="Line 11"/>
            <p:cNvSpPr>
              <a:spLocks noChangeShapeType="1"/>
            </p:cNvSpPr>
            <p:nvPr/>
          </p:nvSpPr>
          <p:spPr bwMode="auto">
            <a:xfrm>
              <a:off x="1296" y="292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52" name="Line 12"/>
            <p:cNvSpPr>
              <a:spLocks noChangeShapeType="1"/>
            </p:cNvSpPr>
            <p:nvPr/>
          </p:nvSpPr>
          <p:spPr bwMode="auto">
            <a:xfrm>
              <a:off x="1584" y="2688"/>
              <a:ext cx="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53" name="Line 13"/>
            <p:cNvSpPr>
              <a:spLocks noChangeShapeType="1"/>
            </p:cNvSpPr>
            <p:nvPr/>
          </p:nvSpPr>
          <p:spPr bwMode="auto">
            <a:xfrm>
              <a:off x="1872" y="2544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454" name="Rectangle 14"/>
                <p:cNvSpPr>
                  <a:spLocks noChangeArrowheads="1"/>
                </p:cNvSpPr>
                <p:nvPr/>
              </p:nvSpPr>
              <p:spPr bwMode="auto">
                <a:xfrm>
                  <a:off x="288" y="3552"/>
                  <a:ext cx="1968" cy="5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FF0066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hlink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</a:pPr>
                  <a:r>
                    <a:rPr lang="en-US" altLang="zh-CN" sz="2100" dirty="0">
                      <a:ea typeface="楷体_GB2312" pitchFamily="49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𝛼</m:t>
                      </m:r>
                    </m:oMath>
                  </a14:m>
                  <a:r>
                    <a:rPr lang="en-US" altLang="zh-CN" dirty="0">
                      <a:solidFill>
                        <a:schemeClr val="folHlink"/>
                      </a:solidFill>
                    </a:rPr>
                    <a:t>    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/>
                          <a:sym typeface="Symbol" pitchFamily="18" charset="2"/>
                        </a:rPr>
                        <m:t>𝜆</m:t>
                      </m:r>
                      <m:r>
                        <a:rPr lang="en-US" altLang="zh-CN" i="1" baseline="30000" dirty="0">
                          <a:solidFill>
                            <a:schemeClr val="tx1"/>
                          </a:solidFill>
                          <a:latin typeface="Cambria Math"/>
                          <a:sym typeface="Symbol" pitchFamily="18" charset="2"/>
                        </a:rPr>
                        <m:t>∗</m:t>
                      </m:r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/>
                        </a:rPr>
                        <m:t>  </m:t>
                      </m:r>
                    </m:oMath>
                  </a14:m>
                  <a:r>
                    <a:rPr lang="en-US" altLang="zh-CN" i="1" dirty="0"/>
                    <a:t>λ</a:t>
                  </a:r>
                  <a:r>
                    <a:rPr lang="en-US" altLang="zh-CN" baseline="-25000" dirty="0"/>
                    <a:t>1</a:t>
                  </a:r>
                  <a:r>
                    <a:rPr lang="en-US" altLang="zh-CN" i="1" dirty="0"/>
                    <a:t>λ</a:t>
                  </a:r>
                  <a:r>
                    <a:rPr lang="en-US" altLang="zh-CN" baseline="-25000" dirty="0"/>
                    <a:t>2</a:t>
                  </a:r>
                  <a:r>
                    <a:rPr lang="en-US" altLang="zh-CN" dirty="0">
                      <a:solidFill>
                        <a:schemeClr val="folHlink"/>
                      </a:solidFill>
                    </a:rPr>
                    <a:t>  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𝛽</m:t>
                      </m:r>
                    </m:oMath>
                  </a14:m>
                  <a:endParaRPr lang="en-US" altLang="zh-CN" i="1" dirty="0">
                    <a:solidFill>
                      <a:schemeClr val="folHlink"/>
                    </a:solidFill>
                  </a:endParaRPr>
                </a:p>
                <a:p>
                  <a:pPr>
                    <a:lnSpc>
                      <a:spcPct val="90000"/>
                    </a:lnSpc>
                  </a:pPr>
                  <a:r>
                    <a:rPr lang="en-US" altLang="zh-CN" dirty="0">
                      <a:solidFill>
                        <a:schemeClr val="folHlink"/>
                      </a:solidFill>
                    </a:rPr>
                    <a:t>          </a:t>
                  </a:r>
                  <a:r>
                    <a:rPr lang="zh-CN" altLang="en-US" dirty="0"/>
                    <a:t>强单谷</a:t>
                  </a:r>
                  <a:r>
                    <a:rPr lang="zh-CN" altLang="en-US" sz="2100" dirty="0">
                      <a:ea typeface="楷体_GB2312" pitchFamily="49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1454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8" y="3552"/>
                  <a:ext cx="1968" cy="528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t="-4138" b="-8276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66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hlink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4870450" y="4730099"/>
            <a:ext cx="4210050" cy="2488264"/>
            <a:chOff x="4870450" y="4730099"/>
            <a:chExt cx="4210050" cy="2488264"/>
          </a:xfrm>
        </p:grpSpPr>
        <p:sp>
          <p:nvSpPr>
            <p:cNvPr id="61455" name="Line 15"/>
            <p:cNvSpPr>
              <a:spLocks noChangeShapeType="1"/>
            </p:cNvSpPr>
            <p:nvPr/>
          </p:nvSpPr>
          <p:spPr bwMode="auto">
            <a:xfrm>
              <a:off x="5241032" y="4944811"/>
              <a:ext cx="0" cy="1283265"/>
            </a:xfrm>
            <a:prstGeom prst="lin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1456" name="Group 16"/>
            <p:cNvGrpSpPr/>
            <p:nvPr/>
          </p:nvGrpSpPr>
          <p:grpSpPr bwMode="auto">
            <a:xfrm>
              <a:off x="4870450" y="4730099"/>
              <a:ext cx="4210050" cy="2488264"/>
              <a:chOff x="2832" y="2649"/>
              <a:chExt cx="2448" cy="1431"/>
            </a:xfrm>
          </p:grpSpPr>
          <p:sp>
            <p:nvSpPr>
              <p:cNvPr id="61457" name="Line 17"/>
              <p:cNvSpPr>
                <a:spLocks noChangeShapeType="1"/>
              </p:cNvSpPr>
              <p:nvPr/>
            </p:nvSpPr>
            <p:spPr bwMode="auto">
              <a:xfrm>
                <a:off x="2832" y="3504"/>
                <a:ext cx="2448" cy="0"/>
              </a:xfrm>
              <a:prstGeom prst="lin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66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458" name="Freeform 18"/>
              <p:cNvSpPr/>
              <p:nvPr/>
            </p:nvSpPr>
            <p:spPr bwMode="auto">
              <a:xfrm>
                <a:off x="3021" y="2649"/>
                <a:ext cx="1830" cy="449"/>
              </a:xfrm>
              <a:custGeom>
                <a:avLst/>
                <a:gdLst>
                  <a:gd name="T0" fmla="*/ 0 w 1830"/>
                  <a:gd name="T1" fmla="*/ 26 h 449"/>
                  <a:gd name="T2" fmla="*/ 51 w 1830"/>
                  <a:gd name="T3" fmla="*/ 141 h 449"/>
                  <a:gd name="T4" fmla="*/ 64 w 1830"/>
                  <a:gd name="T5" fmla="*/ 180 h 449"/>
                  <a:gd name="T6" fmla="*/ 217 w 1830"/>
                  <a:gd name="T7" fmla="*/ 372 h 449"/>
                  <a:gd name="T8" fmla="*/ 563 w 1830"/>
                  <a:gd name="T9" fmla="*/ 449 h 449"/>
                  <a:gd name="T10" fmla="*/ 1075 w 1830"/>
                  <a:gd name="T11" fmla="*/ 436 h 449"/>
                  <a:gd name="T12" fmla="*/ 1382 w 1830"/>
                  <a:gd name="T13" fmla="*/ 231 h 449"/>
                  <a:gd name="T14" fmla="*/ 1523 w 1830"/>
                  <a:gd name="T15" fmla="*/ 65 h 449"/>
                  <a:gd name="T16" fmla="*/ 1830 w 1830"/>
                  <a:gd name="T17" fmla="*/ 13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30" h="449">
                    <a:moveTo>
                      <a:pt x="0" y="26"/>
                    </a:moveTo>
                    <a:cubicBezTo>
                      <a:pt x="30" y="118"/>
                      <a:pt x="10" y="81"/>
                      <a:pt x="51" y="141"/>
                    </a:cubicBezTo>
                    <a:cubicBezTo>
                      <a:pt x="55" y="154"/>
                      <a:pt x="57" y="168"/>
                      <a:pt x="64" y="180"/>
                    </a:cubicBezTo>
                    <a:cubicBezTo>
                      <a:pt x="79" y="207"/>
                      <a:pt x="181" y="365"/>
                      <a:pt x="217" y="372"/>
                    </a:cubicBezTo>
                    <a:cubicBezTo>
                      <a:pt x="337" y="396"/>
                      <a:pt x="439" y="435"/>
                      <a:pt x="563" y="449"/>
                    </a:cubicBezTo>
                    <a:cubicBezTo>
                      <a:pt x="734" y="445"/>
                      <a:pt x="904" y="444"/>
                      <a:pt x="1075" y="436"/>
                    </a:cubicBezTo>
                    <a:cubicBezTo>
                      <a:pt x="1209" y="430"/>
                      <a:pt x="1306" y="329"/>
                      <a:pt x="1382" y="231"/>
                    </a:cubicBezTo>
                    <a:cubicBezTo>
                      <a:pt x="1428" y="172"/>
                      <a:pt x="1449" y="88"/>
                      <a:pt x="1523" y="65"/>
                    </a:cubicBezTo>
                    <a:cubicBezTo>
                      <a:pt x="1619" y="0"/>
                      <a:pt x="1714" y="13"/>
                      <a:pt x="1830" y="13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66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459" name="Line 19"/>
              <p:cNvSpPr>
                <a:spLocks noChangeShapeType="1"/>
              </p:cNvSpPr>
              <p:nvPr/>
            </p:nvSpPr>
            <p:spPr bwMode="auto">
              <a:xfrm>
                <a:off x="3600" y="3120"/>
                <a:ext cx="0" cy="384"/>
              </a:xfrm>
              <a:prstGeom prst="lin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66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460" name="Line 20"/>
              <p:cNvSpPr>
                <a:spLocks noChangeShapeType="1"/>
              </p:cNvSpPr>
              <p:nvPr/>
            </p:nvSpPr>
            <p:spPr bwMode="auto">
              <a:xfrm>
                <a:off x="3888" y="3120"/>
                <a:ext cx="0" cy="384"/>
              </a:xfrm>
              <a:prstGeom prst="lin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66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461" name="Line 21"/>
              <p:cNvSpPr>
                <a:spLocks noChangeShapeType="1"/>
              </p:cNvSpPr>
              <p:nvPr/>
            </p:nvSpPr>
            <p:spPr bwMode="auto">
              <a:xfrm>
                <a:off x="4608" y="2688"/>
                <a:ext cx="0" cy="816"/>
              </a:xfrm>
              <a:prstGeom prst="lin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66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462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3552"/>
                    <a:ext cx="2400" cy="528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>
                        <a:solidFill>
                          <a:srgbClr val="FF0066"/>
                        </a:solidFill>
                      </a14:hiddenFill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/>
                    <a14:m>
                      <m:oMath xmlns:m="http://schemas.openxmlformats.org/officeDocument/2006/math">
                        <m:r>
                          <a:rPr lang="en-US" altLang="zh-CN" dirty="0" smtClean="0">
                            <a:latin typeface="Cambria Math"/>
                          </a:rPr>
                          <m:t>𝛼</m:t>
                        </m:r>
                      </m:oMath>
                    </a14:m>
                    <a:r>
                      <a:rPr lang="en-US" altLang="zh-CN" dirty="0"/>
                      <a:t>         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𝝀</m:t>
                            </m:r>
                          </m:e>
                          <m:sup>
                            <m:r>
                              <a:rPr lang="en-US" altLang="zh-CN" b="1" i="1" dirty="0" smtClean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b="1" i="1" dirty="0" smtClean="0">
                            <a:latin typeface="Cambria Math"/>
                          </a:rPr>
                          <m:t>                </m:t>
                        </m:r>
                        <m:r>
                          <a:rPr lang="en-US" altLang="zh-CN" b="1" i="1" dirty="0" smtClean="0">
                            <a:latin typeface="Cambria Math"/>
                          </a:rPr>
                          <m:t>𝜷</m:t>
                        </m:r>
                      </m:oMath>
                    </a14:m>
                    <a:endParaRPr lang="en-US" altLang="zh-CN" dirty="0"/>
                  </a:p>
                  <a:p>
                    <a:r>
                      <a:rPr lang="zh-CN" altLang="en-US" dirty="0"/>
                      <a:t>     单谷</a:t>
                    </a:r>
                  </a:p>
                </p:txBody>
              </p:sp>
            </mc:Choice>
            <mc:Fallback xmlns="">
              <p:sp>
                <p:nvSpPr>
                  <p:cNvPr id="61462" name="Rectangle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32" y="3552"/>
                    <a:ext cx="2400" cy="528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b="-5333"/>
                    </a:stretch>
                  </a:blipFill>
                  <a:ln w="9525" cap="flat" cmpd="sng">
                    <a:noFill/>
                    <a:prstDash val="solid"/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0066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</p:grpSp>
      </p:grp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246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38844" y="1088901"/>
                <a:ext cx="9410700" cy="5706561"/>
              </a:xfrm>
            </p:spPr>
            <p:txBody>
              <a:bodyPr/>
              <a:lstStyle/>
              <a:p>
                <a:r>
                  <a:rPr lang="zh-CN" altLang="en-US" sz="2600" dirty="0">
                    <a:sym typeface="Wingdings" pitchFamily="2" charset="2"/>
                  </a:rPr>
                  <a:t>缩小区间的精确一维搜索（续）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  <a:sym typeface="Wingdings" pitchFamily="2" charset="2"/>
                  </a:rPr>
                  <a:t>定理：</a:t>
                </a: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𝜱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: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𝑹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→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𝑹</m:t>
                    </m:r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在</a:t>
                </a:r>
                <a:r>
                  <a:rPr lang="en-US" altLang="zh-CN" b="1" dirty="0">
                    <a:solidFill>
                      <a:schemeClr val="tx1"/>
                    </a:solidFill>
                    <a:sym typeface="Wingdings" pitchFamily="2" charset="2"/>
                  </a:rPr>
                  <a:t>[</a:t>
                </a:r>
                <a:r>
                  <a:rPr lang="en-US" altLang="zh-CN" b="1" i="1" dirty="0">
                    <a:solidFill>
                      <a:schemeClr val="tx1"/>
                    </a:solidFill>
                    <a:sym typeface="Wingdings" pitchFamily="2" charset="2"/>
                  </a:rPr>
                  <a:t>α</a:t>
                </a: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，</a:t>
                </a:r>
                <a:r>
                  <a:rPr lang="en-US" altLang="zh-CN" b="1" i="1" dirty="0">
                    <a:solidFill>
                      <a:schemeClr val="tx1"/>
                    </a:solidFill>
                    <a:sym typeface="Wingdings" pitchFamily="2" charset="2"/>
                  </a:rPr>
                  <a:t>β</a:t>
                </a:r>
                <a:r>
                  <a:rPr lang="en-US" altLang="zh-CN" b="1" dirty="0">
                    <a:solidFill>
                      <a:schemeClr val="tx1"/>
                    </a:solidFill>
                    <a:sym typeface="Wingdings" pitchFamily="2" charset="2"/>
                  </a:rPr>
                  <a:t> ]</a:t>
                </a: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上单谷，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𝜶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≤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𝝀</m:t>
                    </m:r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＜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𝝁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≤ 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𝜷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</m:t>
                    </m:r>
                    <m:r>
                      <a:rPr lang="en-US" altLang="zh-CN" b="1" i="0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,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则有</a:t>
                </a:r>
                <a:r>
                  <a:rPr lang="en-US" altLang="zh-CN" b="1" dirty="0">
                    <a:solidFill>
                      <a:schemeClr val="tx1"/>
                    </a:solidFill>
                    <a:sym typeface="Wingdings" pitchFamily="2" charset="2"/>
                  </a:rPr>
                  <a:t>:</a:t>
                </a: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</a:p>
              <a:p>
                <a:pPr>
                  <a:buNone/>
                </a:pP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         </a:t>
                </a:r>
                <a:r>
                  <a:rPr lang="en-US" altLang="zh-CN" b="1" dirty="0">
                    <a:solidFill>
                      <a:schemeClr val="tx1"/>
                    </a:solidFill>
                    <a:sym typeface="Wingdings" pitchFamily="2" charset="2"/>
                  </a:rPr>
                  <a:t>1°</a:t>
                </a: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𝜱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𝝀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)≥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𝜱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𝝁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𝜱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/>
                            <a:sym typeface="Wingdings" pitchFamily="2" charset="2"/>
                          </a:rPr>
                          <m:t>𝝆</m:t>
                        </m:r>
                      </m:e>
                    </m:d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≥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𝜱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/>
                            <a:sym typeface="Wingdings" pitchFamily="2" charset="2"/>
                          </a:rPr>
                          <m:t>𝝁</m:t>
                        </m:r>
                      </m:e>
                    </m:d>
                    <m:r>
                      <a:rPr lang="en-US" altLang="zh-CN" b="1" i="0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,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ea typeface="楷体_GB2312" pitchFamily="49" charset="-122"/>
                        <a:sym typeface="Symbol" pitchFamily="18" charset="2"/>
                      </a:rPr>
                      <m:t>∀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𝝆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∈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[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𝜶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,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𝝀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]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</a:rPr>
                  <a:t>；如左下图</a:t>
                </a:r>
              </a:p>
              <a:p>
                <a:pPr>
                  <a:buNone/>
                </a:pPr>
                <a:r>
                  <a:rPr lang="zh-CN" altLang="en-US" b="1" dirty="0">
                    <a:solidFill>
                      <a:schemeClr val="tx1"/>
                    </a:solidFill>
                  </a:rPr>
                  <a:t>         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2°</a:t>
                </a: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𝜱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/>
                            <a:sym typeface="Wingdings" pitchFamily="2" charset="2"/>
                          </a:rPr>
                          <m:t>𝝀</m:t>
                        </m:r>
                      </m:e>
                    </m:d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&lt;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𝜱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𝝁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𝜱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𝝆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)≥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𝜱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𝝀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sym typeface="Wingdings" pitchFamily="2" charset="2"/>
                  </a:rPr>
                  <a:t>,</a:t>
                </a: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∀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𝝆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∈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[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𝝁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,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𝜷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]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</a:rPr>
                  <a:t>；如右下图</a:t>
                </a:r>
              </a:p>
            </p:txBody>
          </p:sp>
        </mc:Choice>
        <mc:Fallback xmlns="">
          <p:sp>
            <p:nvSpPr>
              <p:cNvPr id="624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38844" y="1088901"/>
                <a:ext cx="9410700" cy="5706561"/>
              </a:xfrm>
              <a:blipFill rotWithShape="1">
                <a:blip r:embed="rId2"/>
                <a:stretch>
                  <a:fillRect l="-1554" t="-1282" r="-1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31416" y="5049512"/>
            <a:ext cx="3797300" cy="1604081"/>
            <a:chOff x="531416" y="5049512"/>
            <a:chExt cx="3797300" cy="1604081"/>
          </a:xfrm>
        </p:grpSpPr>
        <p:sp>
          <p:nvSpPr>
            <p:cNvPr id="62468" name="Line 4"/>
            <p:cNvSpPr>
              <a:spLocks noChangeShapeType="1"/>
            </p:cNvSpPr>
            <p:nvPr/>
          </p:nvSpPr>
          <p:spPr bwMode="auto">
            <a:xfrm>
              <a:off x="2806700" y="5428811"/>
              <a:ext cx="0" cy="641632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7850" tIns="48925" rIns="97850" bIns="48925"/>
            <a:lstStyle/>
            <a:p>
              <a:endParaRPr lang="zh-CN" alt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31416" y="5049512"/>
              <a:ext cx="3797300" cy="1604081"/>
              <a:chOff x="531416" y="5049512"/>
              <a:chExt cx="3797300" cy="1604081"/>
            </a:xfrm>
          </p:grpSpPr>
          <p:grpSp>
            <p:nvGrpSpPr>
              <p:cNvPr id="62469" name="Group 5"/>
              <p:cNvGrpSpPr/>
              <p:nvPr/>
            </p:nvGrpSpPr>
            <p:grpSpPr bwMode="auto">
              <a:xfrm>
                <a:off x="531416" y="5049512"/>
                <a:ext cx="3797300" cy="1604081"/>
                <a:chOff x="240" y="2640"/>
                <a:chExt cx="2208" cy="960"/>
              </a:xfrm>
            </p:grpSpPr>
            <p:sp>
              <p:nvSpPr>
                <p:cNvPr id="62470" name="Line 6"/>
                <p:cNvSpPr>
                  <a:spLocks noChangeShapeType="1"/>
                </p:cNvSpPr>
                <p:nvPr/>
              </p:nvSpPr>
              <p:spPr bwMode="auto">
                <a:xfrm>
                  <a:off x="288" y="3264"/>
                  <a:ext cx="21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62471" name="Line 7"/>
                <p:cNvSpPr>
                  <a:spLocks noChangeShapeType="1"/>
                </p:cNvSpPr>
                <p:nvPr/>
              </p:nvSpPr>
              <p:spPr bwMode="auto">
                <a:xfrm>
                  <a:off x="432" y="3216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62472" name="Line 8"/>
                <p:cNvSpPr>
                  <a:spLocks noChangeShapeType="1"/>
                </p:cNvSpPr>
                <p:nvPr/>
              </p:nvSpPr>
              <p:spPr bwMode="auto">
                <a:xfrm>
                  <a:off x="2160" y="3216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62473" name="Line 9"/>
                <p:cNvSpPr>
                  <a:spLocks noChangeShapeType="1"/>
                </p:cNvSpPr>
                <p:nvPr/>
              </p:nvSpPr>
              <p:spPr bwMode="auto">
                <a:xfrm>
                  <a:off x="1008" y="2640"/>
                  <a:ext cx="0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FF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474" name="Rectangle 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0" y="3312"/>
                      <a:ext cx="2112" cy="28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>
                          <a:solidFill>
                            <a:srgbClr val="FF0066"/>
                          </a:solidFill>
                        </a14:hiddenFill>
                      </a:ext>
                      <a:ext uri="{AF507438-7753-43E0-B8FC-AC1667EBCBE1}">
                        <a14:hiddenEffects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altLang="zh-CN" sz="2100" dirty="0">
                          <a:solidFill>
                            <a:srgbClr val="0000FF"/>
                          </a:solidFill>
                          <a:ea typeface="楷体_GB2312" pitchFamily="49" charset="-122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𝛼</m:t>
                          </m:r>
                        </m:oMath>
                      </a14:m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     </a:t>
                      </a:r>
                      <a14:m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𝜆</m:t>
                          </m:r>
                        </m:oMath>
                      </a14:m>
                      <a:r>
                        <a:rPr lang="en-US" altLang="zh-CN" i="1" dirty="0">
                          <a:solidFill>
                            <a:srgbClr val="0000FF"/>
                          </a:solidFill>
                        </a:rPr>
                        <a:t>  </a:t>
                      </a:r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   </a:t>
                      </a:r>
                      <a14:m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𝜇</m:t>
                          </m:r>
                        </m:oMath>
                      </a14:m>
                      <a:r>
                        <a:rPr lang="en-US" altLang="zh-CN" i="1" dirty="0">
                          <a:solidFill>
                            <a:srgbClr val="0000FF"/>
                          </a:solidFill>
                        </a:rPr>
                        <a:t>     </a:t>
                      </a:r>
                      <a14:m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𝛽</m:t>
                          </m:r>
                        </m:oMath>
                      </a14:m>
                      <a:endParaRPr lang="en-US" altLang="zh-CN" i="1" dirty="0">
                        <a:solidFill>
                          <a:srgbClr val="0000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2474" name="Rectangle 1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240" y="3312"/>
                      <a:ext cx="2112" cy="288"/>
                    </a:xfrm>
                    <a:prstGeom prst="rect">
                      <a:avLst/>
                    </a:prstGeom>
                    <a:blipFill rotWithShape="1">
                      <a:blip r:embed="rId3"/>
                      <a:stretch>
                        <a:fillRect b="-14103"/>
                      </a:stretch>
                    </a:blipFill>
                    <a:ln w="9525">
                      <a:noFill/>
                      <a:miter lim="800000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0066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  <a:endParaRPr lang="zh-CN" altLang="en-US">
                        <a:noFill/>
                      </a:endParaRPr>
                    </a:p>
                  </p:txBody>
                </p:sp>
              </mc:Fallback>
            </mc:AlternateContent>
          </p:grpSp>
          <p:sp>
            <p:nvSpPr>
              <p:cNvPr id="62475" name="Line 11"/>
              <p:cNvSpPr>
                <a:spLocks noChangeShapeType="1"/>
              </p:cNvSpPr>
              <p:nvPr/>
            </p:nvSpPr>
            <p:spPr bwMode="auto">
              <a:xfrm>
                <a:off x="842698" y="6035354"/>
                <a:ext cx="990600" cy="0"/>
              </a:xfrm>
              <a:prstGeom prst="line">
                <a:avLst/>
              </a:prstGeom>
              <a:noFill/>
              <a:ln w="76200" cmpd="tri">
                <a:solidFill>
                  <a:srgbClr val="FF0000"/>
                </a:solidFill>
                <a:prstDash val="sysDot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7850" tIns="48925" rIns="97850" bIns="48925"/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4787900" y="5036145"/>
            <a:ext cx="4210050" cy="1604081"/>
            <a:chOff x="4787900" y="5036145"/>
            <a:chExt cx="4210050" cy="1604081"/>
          </a:xfrm>
        </p:grpSpPr>
        <p:sp>
          <p:nvSpPr>
            <p:cNvPr id="62476" name="Line 12"/>
            <p:cNvSpPr>
              <a:spLocks noChangeShapeType="1"/>
            </p:cNvSpPr>
            <p:nvPr/>
          </p:nvSpPr>
          <p:spPr bwMode="auto">
            <a:xfrm>
              <a:off x="7346950" y="6035354"/>
              <a:ext cx="1238250" cy="0"/>
            </a:xfrm>
            <a:prstGeom prst="line">
              <a:avLst/>
            </a:prstGeom>
            <a:noFill/>
            <a:ln w="76200" cmpd="tri">
              <a:solidFill>
                <a:srgbClr val="FF0000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7850" tIns="48925" rIns="97850" bIns="48925"/>
            <a:lstStyle/>
            <a:p>
              <a:endParaRPr lang="zh-CN" altLang="en-US"/>
            </a:p>
          </p:txBody>
        </p:sp>
        <p:grpSp>
          <p:nvGrpSpPr>
            <p:cNvPr id="62477" name="Group 13"/>
            <p:cNvGrpSpPr/>
            <p:nvPr/>
          </p:nvGrpSpPr>
          <p:grpSpPr bwMode="auto">
            <a:xfrm>
              <a:off x="4787900" y="5036145"/>
              <a:ext cx="4210050" cy="1604081"/>
              <a:chOff x="2784" y="2640"/>
              <a:chExt cx="2448" cy="960"/>
            </a:xfrm>
          </p:grpSpPr>
          <p:sp>
            <p:nvSpPr>
              <p:cNvPr id="62478" name="Line 14"/>
              <p:cNvSpPr>
                <a:spLocks noChangeShapeType="1"/>
              </p:cNvSpPr>
              <p:nvPr/>
            </p:nvSpPr>
            <p:spPr bwMode="auto">
              <a:xfrm>
                <a:off x="2784" y="3264"/>
                <a:ext cx="2448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62479" name="Line 15"/>
              <p:cNvSpPr>
                <a:spLocks noChangeShapeType="1"/>
              </p:cNvSpPr>
              <p:nvPr/>
            </p:nvSpPr>
            <p:spPr bwMode="auto">
              <a:xfrm>
                <a:off x="3120" y="321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62480" name="Line 16"/>
              <p:cNvSpPr>
                <a:spLocks noChangeShapeType="1"/>
              </p:cNvSpPr>
              <p:nvPr/>
            </p:nvSpPr>
            <p:spPr bwMode="auto">
              <a:xfrm>
                <a:off x="4992" y="321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62481" name="Line 17"/>
              <p:cNvSpPr>
                <a:spLocks noChangeShapeType="1"/>
              </p:cNvSpPr>
              <p:nvPr/>
            </p:nvSpPr>
            <p:spPr bwMode="auto">
              <a:xfrm>
                <a:off x="3552" y="2976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62482" name="Line 18"/>
              <p:cNvSpPr>
                <a:spLocks noChangeShapeType="1"/>
              </p:cNvSpPr>
              <p:nvPr/>
            </p:nvSpPr>
            <p:spPr bwMode="auto">
              <a:xfrm>
                <a:off x="4272" y="2640"/>
                <a:ext cx="0" cy="624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48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880" y="3312"/>
                    <a:ext cx="2304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rgbClr val="FF0066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>
                      <a:lnSpc>
                        <a:spcPct val="90000"/>
                      </a:lnSpc>
                    </a:pPr>
                    <a:r>
                      <a:rPr lang="en-US" altLang="zh-CN" dirty="0">
                        <a:solidFill>
                          <a:srgbClr val="0000FF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𝛼</m:t>
                        </m:r>
                      </m:oMath>
                    </a14:m>
                    <a:r>
                      <a:rPr lang="en-US" altLang="zh-CN" i="1" dirty="0">
                        <a:solidFill>
                          <a:srgbClr val="0000FF"/>
                        </a:solidFill>
                      </a:rPr>
                      <a:t>    </a:t>
                    </a:r>
                    <a14:m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𝜆</m:t>
                        </m:r>
                      </m:oMath>
                    </a14:m>
                    <a:r>
                      <a:rPr lang="en-US" altLang="zh-CN" i="1" dirty="0">
                        <a:solidFill>
                          <a:srgbClr val="0000FF"/>
                        </a:solidFill>
                      </a:rPr>
                      <a:t>        </a:t>
                    </a:r>
                    <a14:m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𝜇</m:t>
                        </m:r>
                      </m:oMath>
                    </a14:m>
                    <a:r>
                      <a:rPr lang="en-US" altLang="zh-CN" i="1" dirty="0">
                        <a:solidFill>
                          <a:srgbClr val="0000FF"/>
                        </a:solidFill>
                      </a:rPr>
                      <a:t>      </a:t>
                    </a:r>
                    <a14:m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𝛽</m:t>
                        </m:r>
                      </m:oMath>
                    </a14:m>
                    <a:endParaRPr lang="en-US" altLang="zh-CN" i="1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483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80" y="3312"/>
                    <a:ext cx="2304" cy="288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b="-13924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0066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(One-dimensional Search)</a:t>
            </a:r>
            <a:endParaRPr lang="zh-CN" altLang="en-US" dirty="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349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7921" y="1088901"/>
                <a:ext cx="9711663" cy="5703378"/>
              </a:xfrm>
            </p:spPr>
            <p:txBody>
              <a:bodyPr/>
              <a:lstStyle/>
              <a:p>
                <a:r>
                  <a:rPr lang="zh-CN" altLang="en-US" sz="2600" dirty="0">
                    <a:sym typeface="Wingdings" pitchFamily="2" charset="2"/>
                  </a:rPr>
                  <a:t>缩小区间的精确一维搜索（续）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800" b="1" dirty="0">
                    <a:solidFill>
                      <a:srgbClr val="FF0000"/>
                    </a:solidFill>
                    <a:sym typeface="Wingdings" pitchFamily="2" charset="2"/>
                  </a:rPr>
                  <a:t>证明：</a:t>
                </a:r>
                <a:r>
                  <a:rPr lang="en-US" altLang="zh-CN" sz="2800" b="1" dirty="0">
                    <a:solidFill>
                      <a:srgbClr val="FF0000"/>
                    </a:solidFill>
                    <a:sym typeface="Wingdings" pitchFamily="2" charset="2"/>
                  </a:rPr>
                  <a:t>1°</a:t>
                </a:r>
                <a:r>
                  <a:rPr lang="zh-CN" altLang="en-US" sz="2800" b="1" dirty="0">
                    <a:solidFill>
                      <a:srgbClr val="FF0000"/>
                    </a:solidFill>
                    <a:sym typeface="Wingdings" pitchFamily="2" charset="2"/>
                  </a:rPr>
                  <a:t>反证：设</a:t>
                </a:r>
                <a:r>
                  <a:rPr lang="zh-CN" altLang="en-US" sz="2800" b="1" i="1" dirty="0">
                    <a:solidFill>
                      <a:srgbClr val="FF0000"/>
                    </a:solidFill>
                    <a:sym typeface="Wingdings" pitchFamily="2" charset="2"/>
                  </a:rPr>
                  <a:t> 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+mj-lt"/>
                    <a:sym typeface="Wingdings" pitchFamily="2" charset="2"/>
                  </a:rPr>
                  <a:t>λ</a:t>
                </a:r>
                <a:r>
                  <a:rPr lang="en-US" altLang="zh-CN" sz="2800" baseline="30000" dirty="0">
                    <a:solidFill>
                      <a:srgbClr val="FF0000"/>
                    </a:solidFill>
                    <a:latin typeface="+mj-lt"/>
                    <a:sym typeface="Wingdings" pitchFamily="2" charset="2"/>
                  </a:rPr>
                  <a:t>∗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+mj-lt"/>
                    <a:sym typeface="Wingdings" pitchFamily="2" charset="2"/>
                  </a:rPr>
                  <a:t> 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+mj-lt"/>
                  </a:rPr>
                  <a:t>∈[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+mj-lt"/>
                    <a:sym typeface="Wingdings" pitchFamily="2" charset="2"/>
                  </a:rPr>
                  <a:t>α,β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+mj-lt"/>
                  </a:rPr>
                  <a:t>]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为最小点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,</a:t>
                </a:r>
                <a:r>
                  <a:rPr lang="en-US" altLang="zh-CN" sz="2800" i="0" dirty="0">
                    <a:solidFill>
                      <a:srgbClr val="FF0000"/>
                    </a:solidFill>
                    <a:latin typeface="+mj-lt"/>
                  </a:rPr>
                  <a:t>γ∈[</a:t>
                </a:r>
                <a:r>
                  <a:rPr lang="en-US" altLang="zh-CN" sz="2800" i="0" dirty="0">
                    <a:solidFill>
                      <a:srgbClr val="FF0000"/>
                    </a:solidFill>
                    <a:latin typeface="+mj-lt"/>
                    <a:sym typeface="Wingdings" pitchFamily="2" charset="2"/>
                  </a:rPr>
                  <a:t>α,λ</a:t>
                </a:r>
                <a:r>
                  <a:rPr lang="en-US" altLang="zh-CN" sz="2800" i="0" dirty="0">
                    <a:solidFill>
                      <a:srgbClr val="FF0000"/>
                    </a:solidFill>
                    <a:latin typeface="+mj-lt"/>
                  </a:rPr>
                  <a:t>]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及</a:t>
                </a:r>
                <a:r>
                  <a:rPr lang="en-US" altLang="zh-CN" sz="2800" i="0" dirty="0" err="1">
                    <a:solidFill>
                      <a:srgbClr val="FF0000"/>
                    </a:solidFill>
                    <a:latin typeface="+mj-lt"/>
                  </a:rPr>
                  <a:t>γ﹤</a:t>
                </a:r>
                <a:r>
                  <a:rPr lang="en-US" altLang="zh-CN" sz="2800" i="0" dirty="0" err="1">
                    <a:solidFill>
                      <a:srgbClr val="FF0000"/>
                    </a:solidFill>
                    <a:latin typeface="+mj-lt"/>
                    <a:sym typeface="Wingdings" pitchFamily="2" charset="2"/>
                  </a:rPr>
                  <a:t>λ</a:t>
                </a:r>
                <a:r>
                  <a:rPr lang="en-US" altLang="zh-CN" sz="2800" i="0" dirty="0" err="1">
                    <a:solidFill>
                      <a:srgbClr val="FF0000"/>
                    </a:solidFill>
                    <a:latin typeface="+mj-lt"/>
                  </a:rPr>
                  <a:t>﹤</a:t>
                </a:r>
                <a:r>
                  <a:rPr lang="en-US" altLang="zh-CN" sz="2800" i="0" dirty="0" err="1">
                    <a:solidFill>
                      <a:srgbClr val="FF0000"/>
                    </a:solidFill>
                    <a:latin typeface="+mj-lt"/>
                    <a:sym typeface="Wingdings" pitchFamily="2" charset="2"/>
                  </a:rPr>
                  <a:t>λ</a:t>
                </a:r>
                <a:r>
                  <a:rPr lang="en-US" altLang="zh-CN" sz="2800" i="0" baseline="30000" dirty="0">
                    <a:solidFill>
                      <a:srgbClr val="FF0000"/>
                    </a:solidFill>
                    <a:latin typeface="+mj-lt"/>
                    <a:sym typeface="Wingdings" pitchFamily="2" charset="2"/>
                  </a:rPr>
                  <a:t>∗</a:t>
                </a:r>
                <a:r>
                  <a:rPr lang="zh-CN" altLang="en-US" sz="2800" i="1" dirty="0">
                    <a:solidFill>
                      <a:srgbClr val="FF0000"/>
                    </a:solidFill>
                  </a:rPr>
                  <a:t>，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使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𝜱</m:t>
                    </m:r>
                    <m:d>
                      <m:dPr>
                        <m:ctrlPr>
                          <a:rPr lang="en-US" altLang="zh-CN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𝜸</m:t>
                        </m:r>
                      </m:e>
                    </m:d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&lt;</m:t>
                    </m:r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𝜱</m:t>
                    </m:r>
                    <m:d>
                      <m:dPr>
                        <m:ctrlPr>
                          <a:rPr lang="en-US" altLang="zh-CN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𝝁</m:t>
                        </m:r>
                      </m:e>
                    </m:d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&lt;</m:t>
                    </m:r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800" b="1" i="0" dirty="0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𝝀</m:t>
                    </m:r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800" i="1" dirty="0">
                    <a:solidFill>
                      <a:srgbClr val="FF0000"/>
                    </a:solidFill>
                  </a:rPr>
                  <a:t>，</a:t>
                </a:r>
              </a:p>
              <a:p>
                <a:pPr lvl="1"/>
                <a:r>
                  <a:rPr lang="zh-CN" altLang="en-US" sz="2400" dirty="0">
                    <a:solidFill>
                      <a:srgbClr val="FF0000"/>
                    </a:solidFill>
                  </a:rPr>
                  <a:t>若</a:t>
                </a:r>
                <a:r>
                  <a:rPr lang="en-US" altLang="zh-CN" sz="2400" i="1" dirty="0">
                    <a:solidFill>
                      <a:srgbClr val="FF0000"/>
                    </a:solidFill>
                    <a:sym typeface="Wingdings" pitchFamily="2" charset="2"/>
                  </a:rPr>
                  <a:t>λ</a:t>
                </a:r>
                <a:r>
                  <a:rPr lang="en-US" altLang="zh-CN" sz="2400" i="1" baseline="30000" dirty="0">
                    <a:solidFill>
                      <a:srgbClr val="FF0000"/>
                    </a:solidFill>
                    <a:sym typeface="Wingdings" pitchFamily="2" charset="2"/>
                  </a:rPr>
                  <a:t>*</a:t>
                </a:r>
                <a:r>
                  <a:rPr lang="en-US" altLang="zh-CN" sz="2400" i="1" dirty="0">
                    <a:solidFill>
                      <a:srgbClr val="FF0000"/>
                    </a:solidFill>
                    <a:sym typeface="Wingdings" pitchFamily="2" charset="2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∈[</a:t>
                </a:r>
                <a:r>
                  <a:rPr lang="en-US" altLang="zh-CN" sz="2400" i="1" dirty="0">
                    <a:solidFill>
                      <a:srgbClr val="FF0000"/>
                    </a:solidFill>
                    <a:sym typeface="Wingdings" pitchFamily="2" charset="2"/>
                  </a:rPr>
                  <a:t>λ</a:t>
                </a:r>
                <a:r>
                  <a:rPr lang="en-US" altLang="zh-CN" sz="2400" dirty="0">
                    <a:solidFill>
                      <a:srgbClr val="FF0000"/>
                    </a:solidFill>
                    <a:sym typeface="Wingdings" pitchFamily="2" charset="2"/>
                  </a:rPr>
                  <a:t> ,β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]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，由定义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/>
                      </a:rPr>
                      <m:t>𝜱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𝜸</m:t>
                        </m:r>
                      </m:e>
                    </m:d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&gt;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400" dirty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/>
                      </a:rPr>
                      <m:t>𝝀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i="1" dirty="0">
                    <a:solidFill>
                      <a:srgbClr val="FF0000"/>
                    </a:solidFill>
                  </a:rPr>
                  <a:t>，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矛盾（假设）</a:t>
                </a:r>
                <a:r>
                  <a:rPr lang="zh-CN" altLang="en-US" sz="2400" i="1" dirty="0">
                    <a:solidFill>
                      <a:srgbClr val="FF0000"/>
                    </a:solidFill>
                  </a:rPr>
                  <a:t>；</a:t>
                </a:r>
              </a:p>
              <a:p>
                <a:pPr lvl="1"/>
                <a:r>
                  <a:rPr lang="zh-CN" altLang="en-US" sz="2400" dirty="0">
                    <a:solidFill>
                      <a:srgbClr val="FF0000"/>
                    </a:solidFill>
                  </a:rPr>
                  <a:t>若</a:t>
                </a:r>
                <a:r>
                  <a:rPr lang="en-US" altLang="zh-CN" sz="2400" i="1" dirty="0">
                    <a:solidFill>
                      <a:srgbClr val="FF0000"/>
                    </a:solidFill>
                    <a:sym typeface="Wingdings" pitchFamily="2" charset="2"/>
                  </a:rPr>
                  <a:t>λ</a:t>
                </a:r>
                <a:r>
                  <a:rPr lang="en-US" altLang="zh-CN" sz="2400" i="1" baseline="30000" dirty="0">
                    <a:solidFill>
                      <a:srgbClr val="FF0000"/>
                    </a:solidFill>
                    <a:sym typeface="Wingdings" pitchFamily="2" charset="2"/>
                  </a:rPr>
                  <a:t>*</a:t>
                </a:r>
                <a:r>
                  <a:rPr lang="en-US" altLang="zh-CN" sz="2400" i="1" dirty="0">
                    <a:solidFill>
                      <a:srgbClr val="FF0000"/>
                    </a:solidFill>
                    <a:sym typeface="Wingdings" pitchFamily="2" charset="2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∈[</a:t>
                </a:r>
                <a:r>
                  <a:rPr lang="en-US" altLang="zh-CN" sz="2400" dirty="0">
                    <a:solidFill>
                      <a:srgbClr val="FF0000"/>
                    </a:solidFill>
                    <a:sym typeface="Wingdings" pitchFamily="2" charset="2"/>
                  </a:rPr>
                  <a:t>α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 ,</a:t>
                </a:r>
                <a:r>
                  <a:rPr lang="en-US" altLang="zh-CN" sz="2400" i="1" dirty="0">
                    <a:solidFill>
                      <a:srgbClr val="FF0000"/>
                    </a:solidFill>
                    <a:sym typeface="Wingdings" pitchFamily="2" charset="2"/>
                  </a:rPr>
                  <a:t>λ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），由定义及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𝜇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&gt;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𝜆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 ≥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𝜆</m:t>
                    </m:r>
                    <m:r>
                      <a:rPr lang="en-US" altLang="zh-CN" sz="2400" i="1" baseline="30000" dirty="0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∗</m:t>
                    </m:r>
                  </m:oMath>
                </a14:m>
                <a:r>
                  <a:rPr lang="zh-CN" altLang="en-US" sz="2400" i="1" dirty="0">
                    <a:solidFill>
                      <a:srgbClr val="FF0000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/>
                      </a:rPr>
                      <m:t>𝜱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𝝁</m:t>
                        </m:r>
                      </m:e>
                    </m:d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&gt;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400" dirty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/>
                      </a:rPr>
                      <m:t>𝝀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矛盾（条件）</a:t>
                </a:r>
                <a:r>
                  <a:rPr lang="zh-CN" altLang="en-US" sz="2400" i="1" dirty="0">
                    <a:solidFill>
                      <a:srgbClr val="FF0000"/>
                    </a:solidFill>
                  </a:rPr>
                  <a:t>；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800" i="1" dirty="0">
                    <a:solidFill>
                      <a:srgbClr val="FF0000"/>
                    </a:solidFill>
                  </a:rPr>
                  <a:t>  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 于是结论成立。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800" i="1" dirty="0">
                    <a:solidFill>
                      <a:srgbClr val="FF0000"/>
                    </a:solidFill>
                  </a:rPr>
                  <a:t> 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2 </a:t>
                </a:r>
                <a:r>
                  <a:rPr lang="en-US" altLang="zh-CN" sz="2800" dirty="0">
                    <a:solidFill>
                      <a:srgbClr val="FF0000"/>
                    </a:solidFill>
                    <a:sym typeface="Wingdings" pitchFamily="2" charset="2"/>
                  </a:rPr>
                  <a:t>°</a:t>
                </a:r>
                <a:r>
                  <a:rPr lang="zh-CN" altLang="en-US" sz="2800" dirty="0">
                    <a:solidFill>
                      <a:srgbClr val="FF0000"/>
                    </a:solidFill>
                    <a:sym typeface="Wingdings" pitchFamily="2" charset="2"/>
                  </a:rPr>
                  <a:t>的证明类似（略）。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dirty="0">
                    <a:sym typeface="Wingdings" pitchFamily="2" charset="2"/>
                  </a:rPr>
                  <a:t>注：上述定理为缩短区间的算法提供了理论根据</a:t>
                </a:r>
                <a:endParaRPr lang="zh-CN" altLang="en-US" sz="2600" i="1" dirty="0">
                  <a:solidFill>
                    <a:schemeClr val="folHlink"/>
                  </a:solidFill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634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7921" y="1088901"/>
                <a:ext cx="9711663" cy="5703378"/>
              </a:xfrm>
              <a:blipFill rotWithShape="1">
                <a:blip r:embed="rId2"/>
                <a:stretch>
                  <a:fillRect l="-1318" t="-12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(One-dimensional Search)</a:t>
            </a:r>
            <a:endParaRPr lang="zh-CN" alt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4787900" y="5245460"/>
            <a:ext cx="4210050" cy="1604081"/>
            <a:chOff x="4787900" y="5036145"/>
            <a:chExt cx="4210050" cy="1604081"/>
          </a:xfrm>
        </p:grpSpPr>
        <p:sp>
          <p:nvSpPr>
            <p:cNvPr id="20" name="Line 12"/>
            <p:cNvSpPr>
              <a:spLocks noChangeShapeType="1"/>
            </p:cNvSpPr>
            <p:nvPr/>
          </p:nvSpPr>
          <p:spPr bwMode="auto">
            <a:xfrm>
              <a:off x="7346950" y="6035354"/>
              <a:ext cx="1238250" cy="0"/>
            </a:xfrm>
            <a:prstGeom prst="line">
              <a:avLst/>
            </a:prstGeom>
            <a:noFill/>
            <a:ln w="76200" cmpd="tri">
              <a:solidFill>
                <a:srgbClr val="FF0000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7850" tIns="48925" rIns="97850" bIns="48925"/>
            <a:lstStyle/>
            <a:p>
              <a:endParaRPr lang="zh-CN" altLang="en-US"/>
            </a:p>
          </p:txBody>
        </p:sp>
        <p:grpSp>
          <p:nvGrpSpPr>
            <p:cNvPr id="21" name="Group 13"/>
            <p:cNvGrpSpPr/>
            <p:nvPr/>
          </p:nvGrpSpPr>
          <p:grpSpPr bwMode="auto">
            <a:xfrm>
              <a:off x="4787900" y="5036145"/>
              <a:ext cx="4210050" cy="1604081"/>
              <a:chOff x="2784" y="2640"/>
              <a:chExt cx="2448" cy="960"/>
            </a:xfrm>
          </p:grpSpPr>
          <p:sp>
            <p:nvSpPr>
              <p:cNvPr id="22" name="Line 14"/>
              <p:cNvSpPr>
                <a:spLocks noChangeShapeType="1"/>
              </p:cNvSpPr>
              <p:nvPr/>
            </p:nvSpPr>
            <p:spPr bwMode="auto">
              <a:xfrm>
                <a:off x="2784" y="3264"/>
                <a:ext cx="2448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23" name="Line 15"/>
              <p:cNvSpPr>
                <a:spLocks noChangeShapeType="1"/>
              </p:cNvSpPr>
              <p:nvPr/>
            </p:nvSpPr>
            <p:spPr bwMode="auto">
              <a:xfrm>
                <a:off x="3120" y="321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24" name="Line 16"/>
              <p:cNvSpPr>
                <a:spLocks noChangeShapeType="1"/>
              </p:cNvSpPr>
              <p:nvPr/>
            </p:nvSpPr>
            <p:spPr bwMode="auto">
              <a:xfrm>
                <a:off x="4992" y="321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25" name="Line 17"/>
              <p:cNvSpPr>
                <a:spLocks noChangeShapeType="1"/>
              </p:cNvSpPr>
              <p:nvPr/>
            </p:nvSpPr>
            <p:spPr bwMode="auto">
              <a:xfrm>
                <a:off x="3552" y="2976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26" name="Line 18"/>
              <p:cNvSpPr>
                <a:spLocks noChangeShapeType="1"/>
              </p:cNvSpPr>
              <p:nvPr/>
            </p:nvSpPr>
            <p:spPr bwMode="auto">
              <a:xfrm>
                <a:off x="4272" y="2640"/>
                <a:ext cx="0" cy="624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880" y="3312"/>
                    <a:ext cx="2304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rgbClr val="FF0066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>
                      <a:lnSpc>
                        <a:spcPct val="90000"/>
                      </a:lnSpc>
                    </a:pPr>
                    <a:r>
                      <a:rPr lang="en-US" altLang="zh-CN" dirty="0">
                        <a:solidFill>
                          <a:srgbClr val="0000FF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𝛼</m:t>
                        </m:r>
                      </m:oMath>
                    </a14:m>
                    <a:r>
                      <a:rPr lang="en-US" altLang="zh-CN" i="1" dirty="0">
                        <a:solidFill>
                          <a:srgbClr val="0000FF"/>
                        </a:solidFill>
                      </a:rPr>
                      <a:t>    </a:t>
                    </a:r>
                    <a14:m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𝜆</m:t>
                        </m:r>
                      </m:oMath>
                    </a14:m>
                    <a:r>
                      <a:rPr lang="en-US" altLang="zh-CN" i="1" dirty="0">
                        <a:solidFill>
                          <a:srgbClr val="0000FF"/>
                        </a:solidFill>
                      </a:rPr>
                      <a:t>        </a:t>
                    </a:r>
                    <a14:m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𝜇</m:t>
                        </m:r>
                      </m:oMath>
                    </a14:m>
                    <a:r>
                      <a:rPr lang="en-US" altLang="zh-CN" i="1" dirty="0">
                        <a:solidFill>
                          <a:srgbClr val="0000FF"/>
                        </a:solidFill>
                      </a:rPr>
                      <a:t>      </a:t>
                    </a:r>
                    <a14:m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𝛽</m:t>
                        </m:r>
                      </m:oMath>
                    </a14:m>
                    <a:endParaRPr lang="en-US" altLang="zh-CN" i="1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80" y="3312"/>
                    <a:ext cx="2304" cy="288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b="-13924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0066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</p:grpSp>
      </p:grpSp>
      <p:grpSp>
        <p:nvGrpSpPr>
          <p:cNvPr id="28" name="Group 27"/>
          <p:cNvGrpSpPr/>
          <p:nvPr/>
        </p:nvGrpSpPr>
        <p:grpSpPr>
          <a:xfrm>
            <a:off x="795660" y="5245460"/>
            <a:ext cx="3797300" cy="1604081"/>
            <a:chOff x="531416" y="5049512"/>
            <a:chExt cx="3797300" cy="1604081"/>
          </a:xfrm>
        </p:grpSpPr>
        <p:sp>
          <p:nvSpPr>
            <p:cNvPr id="29" name="Line 4"/>
            <p:cNvSpPr>
              <a:spLocks noChangeShapeType="1"/>
            </p:cNvSpPr>
            <p:nvPr/>
          </p:nvSpPr>
          <p:spPr bwMode="auto">
            <a:xfrm>
              <a:off x="2806700" y="5428811"/>
              <a:ext cx="0" cy="641632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7850" tIns="48925" rIns="97850" bIns="48925"/>
            <a:lstStyle/>
            <a:p>
              <a:endParaRPr lang="zh-CN" alt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531416" y="5049512"/>
              <a:ext cx="3797300" cy="1604081"/>
              <a:chOff x="531416" y="5049512"/>
              <a:chExt cx="3797300" cy="1604081"/>
            </a:xfrm>
          </p:grpSpPr>
          <p:grpSp>
            <p:nvGrpSpPr>
              <p:cNvPr id="31" name="Group 5"/>
              <p:cNvGrpSpPr/>
              <p:nvPr/>
            </p:nvGrpSpPr>
            <p:grpSpPr bwMode="auto">
              <a:xfrm>
                <a:off x="531416" y="5049512"/>
                <a:ext cx="3797300" cy="1604081"/>
                <a:chOff x="240" y="2640"/>
                <a:chExt cx="2208" cy="960"/>
              </a:xfrm>
            </p:grpSpPr>
            <p:sp>
              <p:nvSpPr>
                <p:cNvPr id="33" name="Line 6"/>
                <p:cNvSpPr>
                  <a:spLocks noChangeShapeType="1"/>
                </p:cNvSpPr>
                <p:nvPr/>
              </p:nvSpPr>
              <p:spPr bwMode="auto">
                <a:xfrm>
                  <a:off x="288" y="3264"/>
                  <a:ext cx="21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4" name="Line 7"/>
                <p:cNvSpPr>
                  <a:spLocks noChangeShapeType="1"/>
                </p:cNvSpPr>
                <p:nvPr/>
              </p:nvSpPr>
              <p:spPr bwMode="auto">
                <a:xfrm>
                  <a:off x="432" y="3216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5" name="Line 8"/>
                <p:cNvSpPr>
                  <a:spLocks noChangeShapeType="1"/>
                </p:cNvSpPr>
                <p:nvPr/>
              </p:nvSpPr>
              <p:spPr bwMode="auto">
                <a:xfrm>
                  <a:off x="2160" y="3216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6" name="Line 9"/>
                <p:cNvSpPr>
                  <a:spLocks noChangeShapeType="1"/>
                </p:cNvSpPr>
                <p:nvPr/>
              </p:nvSpPr>
              <p:spPr bwMode="auto">
                <a:xfrm>
                  <a:off x="1008" y="2640"/>
                  <a:ext cx="0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FF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Rectangle 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0" y="3312"/>
                      <a:ext cx="2112" cy="28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>
                          <a:solidFill>
                            <a:srgbClr val="FF0066"/>
                          </a:solidFill>
                        </a14:hiddenFill>
                      </a:ext>
                      <a:ext uri="{AF507438-7753-43E0-B8FC-AC1667EBCBE1}">
                        <a14:hiddenEffects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altLang="zh-CN" sz="2100" dirty="0">
                          <a:solidFill>
                            <a:srgbClr val="0000FF"/>
                          </a:solidFill>
                          <a:ea typeface="楷体_GB2312" pitchFamily="49" charset="-122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𝛼</m:t>
                          </m:r>
                        </m:oMath>
                      </a14:m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     </a:t>
                      </a:r>
                      <a14:m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𝜆</m:t>
                          </m:r>
                        </m:oMath>
                      </a14:m>
                      <a:r>
                        <a:rPr lang="en-US" altLang="zh-CN" i="1" dirty="0">
                          <a:solidFill>
                            <a:srgbClr val="0000FF"/>
                          </a:solidFill>
                        </a:rPr>
                        <a:t>  </a:t>
                      </a:r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   </a:t>
                      </a:r>
                      <a14:m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𝜇</m:t>
                          </m:r>
                        </m:oMath>
                      </a14:m>
                      <a:r>
                        <a:rPr lang="en-US" altLang="zh-CN" i="1" dirty="0">
                          <a:solidFill>
                            <a:srgbClr val="0000FF"/>
                          </a:solidFill>
                        </a:rPr>
                        <a:t>     </a:t>
                      </a:r>
                      <a14:m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𝛽</m:t>
                          </m:r>
                        </m:oMath>
                      </a14:m>
                      <a:endParaRPr lang="en-US" altLang="zh-CN" i="1" dirty="0">
                        <a:solidFill>
                          <a:srgbClr val="0000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Rectangle 1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240" y="3312"/>
                      <a:ext cx="2112" cy="288"/>
                    </a:xfrm>
                    <a:prstGeom prst="rect">
                      <a:avLst/>
                    </a:prstGeom>
                    <a:blipFill rotWithShape="1">
                      <a:blip r:embed="rId4"/>
                      <a:stretch>
                        <a:fillRect b="-13924"/>
                      </a:stretch>
                    </a:blipFill>
                    <a:ln w="9525">
                      <a:noFill/>
                      <a:miter lim="800000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0066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  <a:endParaRPr lang="zh-CN" altLang="en-US">
                        <a:noFill/>
                      </a:endParaRPr>
                    </a:p>
                  </p:txBody>
                </p:sp>
              </mc:Fallback>
            </mc:AlternateContent>
          </p:grpSp>
          <p:sp>
            <p:nvSpPr>
              <p:cNvPr id="32" name="Line 11"/>
              <p:cNvSpPr>
                <a:spLocks noChangeShapeType="1"/>
              </p:cNvSpPr>
              <p:nvPr/>
            </p:nvSpPr>
            <p:spPr bwMode="auto">
              <a:xfrm>
                <a:off x="842698" y="6035354"/>
                <a:ext cx="990600" cy="0"/>
              </a:xfrm>
              <a:prstGeom prst="line">
                <a:avLst/>
              </a:prstGeom>
              <a:noFill/>
              <a:ln w="76200" cmpd="tri">
                <a:solidFill>
                  <a:srgbClr val="FF0000"/>
                </a:solidFill>
                <a:prstDash val="sysDot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7850" tIns="48925" rIns="97850" bIns="48925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2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49386" y="1088901"/>
                <a:ext cx="9328150" cy="5816842"/>
              </a:xfrm>
            </p:spPr>
            <p:txBody>
              <a:bodyPr/>
              <a:lstStyle/>
              <a:p>
                <a:r>
                  <a:rPr lang="zh-CN" altLang="en-US" sz="2600" dirty="0">
                    <a:sym typeface="Wingdings" pitchFamily="2" charset="2"/>
                  </a:rPr>
                  <a:t>缩小区间的精确一维搜索（续）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600" dirty="0">
                    <a:sym typeface="Wingdings" pitchFamily="2" charset="2"/>
                  </a:rPr>
                  <a:t>2</a:t>
                </a:r>
                <a:r>
                  <a:rPr lang="zh-CN" altLang="en-US" sz="2600" dirty="0">
                    <a:sym typeface="Wingdings" pitchFamily="2" charset="2"/>
                  </a:rPr>
                  <a:t>、黄金分割法（</a:t>
                </a:r>
                <a:r>
                  <a:rPr lang="en-US" altLang="zh-CN" sz="2600" dirty="0">
                    <a:sym typeface="Wingdings" pitchFamily="2" charset="2"/>
                  </a:rPr>
                  <a:t>0.618 </a:t>
                </a:r>
                <a:r>
                  <a:rPr lang="zh-CN" altLang="en-US" sz="2600" dirty="0">
                    <a:sym typeface="Wingdings" pitchFamily="2" charset="2"/>
                  </a:rPr>
                  <a:t>法）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dirty="0">
                    <a:sym typeface="Wingdings" pitchFamily="2" charset="2"/>
                  </a:rPr>
                  <a:t>	</a:t>
                </a:r>
                <a:r>
                  <a:rPr lang="zh-CN" altLang="en-US" sz="2600" dirty="0">
                    <a:solidFill>
                      <a:schemeClr val="tx1"/>
                    </a:solidFill>
                    <a:sym typeface="Wingdings" pitchFamily="2" charset="2"/>
                  </a:rPr>
                  <a:t>通过上述定理，选二点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𝜆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&lt;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𝜇</m:t>
                    </m:r>
                  </m:oMath>
                </a14:m>
                <a:r>
                  <a:rPr lang="en-US" altLang="zh-CN" sz="2600" dirty="0">
                    <a:solidFill>
                      <a:schemeClr val="tx1"/>
                    </a:solidFill>
                    <a:sym typeface="Wingdings" pitchFamily="2" charset="2"/>
                  </a:rPr>
                  <a:t> ,</a:t>
                </a:r>
                <a:r>
                  <a:rPr lang="zh-CN" altLang="en-US" sz="2600" dirty="0">
                    <a:solidFill>
                      <a:schemeClr val="tx1"/>
                    </a:solidFill>
                    <a:sym typeface="Wingdings" pitchFamily="2" charset="2"/>
                  </a:rPr>
                  <a:t>比较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6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600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𝝀</m:t>
                    </m:r>
                    <m:r>
                      <a:rPr lang="en-US" altLang="zh-CN" sz="2600" b="1" i="1" dirty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600" i="1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:r>
                  <a:rPr lang="zh-CN" altLang="en-US" sz="2600" dirty="0">
                    <a:solidFill>
                      <a:schemeClr val="tx1"/>
                    </a:solidFill>
                    <a:sym typeface="Wingdings" pitchFamily="2" charset="2"/>
                  </a:rPr>
                  <a:t>与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solidFill>
                          <a:schemeClr val="tx1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600" b="1" i="0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600" b="1" i="1" smtClean="0">
                        <a:solidFill>
                          <a:schemeClr val="tx1"/>
                        </a:solidFill>
                        <a:latin typeface="Cambria Math"/>
                      </a:rPr>
                      <m:t>𝝁</m:t>
                    </m:r>
                    <m:r>
                      <a:rPr lang="en-US" altLang="zh-CN" sz="2600" b="1" i="1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600" i="1" dirty="0">
                    <a:solidFill>
                      <a:schemeClr val="tx1"/>
                    </a:solidFill>
                  </a:rPr>
                  <a:t>,</a:t>
                </a:r>
                <a:r>
                  <a:rPr lang="zh-CN" altLang="en-US" sz="2600" i="1" dirty="0">
                    <a:solidFill>
                      <a:schemeClr val="tx1"/>
                    </a:solidFill>
                  </a:rPr>
                  <a:t>可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去掉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𝛼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 ,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𝜆</m:t>
                    </m:r>
                  </m:oMath>
                </a14:m>
                <a:r>
                  <a:rPr lang="en-US" altLang="zh-CN" sz="2600" dirty="0">
                    <a:solidFill>
                      <a:schemeClr val="tx1"/>
                    </a:solidFill>
                  </a:rPr>
                  <a:t>]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或者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𝜇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 ,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𝛽</m:t>
                    </m:r>
                  </m:oMath>
                </a14:m>
                <a:r>
                  <a:rPr lang="en-US" altLang="zh-CN" sz="2600" dirty="0">
                    <a:solidFill>
                      <a:schemeClr val="tx1"/>
                    </a:solidFill>
                  </a:rPr>
                  <a:t>].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考虑条件：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dirty="0">
                    <a:solidFill>
                      <a:schemeClr val="folHlink"/>
                    </a:solidFill>
                  </a:rPr>
                  <a:t>   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1°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对称：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− 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𝛼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= 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𝛽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− 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𝜇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                         </m:t>
                    </m:r>
                  </m:oMath>
                </a14:m>
                <a:r>
                  <a:rPr lang="en-US" altLang="zh-CN" sz="2600" dirty="0">
                    <a:solidFill>
                      <a:srgbClr val="CC00CC"/>
                    </a:solidFill>
                  </a:rPr>
                  <a:t>……(1)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600" dirty="0">
                    <a:solidFill>
                      <a:schemeClr val="folHlink"/>
                    </a:solidFill>
                  </a:rPr>
                  <a:t>        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使“坏”的情况去掉，区间长度不小于“好”的情况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dirty="0">
                    <a:solidFill>
                      <a:schemeClr val="folHlink"/>
                    </a:solidFill>
                  </a:rPr>
                  <a:t>   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2°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保持缩减比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:</a:t>
                </a:r>
                <a:r>
                  <a:rPr lang="zh-CN" altLang="en-US" sz="2600" dirty="0">
                    <a:solidFill>
                      <a:schemeClr val="folHlink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𝑡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US" altLang="zh-CN" sz="2600" dirty="0">
                    <a:solidFill>
                      <a:schemeClr val="tx1"/>
                    </a:solidFill>
                  </a:rPr>
                  <a:t>(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保留的区间长度／原区间长度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)  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不变。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dirty="0">
                    <a:solidFill>
                      <a:schemeClr val="folHlink"/>
                    </a:solidFill>
                  </a:rPr>
                  <a:t>      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使每次保留下来的节点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𝜆</m:t>
                    </m:r>
                  </m:oMath>
                </a14:m>
                <a:r>
                  <a:rPr lang="zh-CN" altLang="en-US" sz="2600" dirty="0">
                    <a:solidFill>
                      <a:schemeClr val="tx1"/>
                    </a:solidFill>
                  </a:rPr>
                  <a:t>或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𝜇</m:t>
                    </m:r>
                  </m:oMath>
                </a14:m>
                <a:r>
                  <a:rPr lang="zh-CN" altLang="en-US" sz="2600" dirty="0">
                    <a:solidFill>
                      <a:schemeClr val="tx1"/>
                    </a:solidFill>
                  </a:rPr>
                  <a:t>，在下一次的比较中成为一个相应比例位置的节点 </a:t>
                </a:r>
                <a:endParaRPr lang="en-US" altLang="zh-CN" sz="2600" dirty="0">
                  <a:solidFill>
                    <a:schemeClr val="tx1"/>
                  </a:solidFill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600" dirty="0">
                    <a:solidFill>
                      <a:schemeClr val="tx1"/>
                    </a:solidFill>
                  </a:rPr>
                  <a:t>    </a:t>
                </a:r>
                <a:r>
                  <a:rPr lang="zh-CN" altLang="en-US" sz="2600" dirty="0">
                    <a:solidFill>
                      <a:srgbClr val="FF0000"/>
                    </a:solidFill>
                  </a:rPr>
                  <a:t>推导缩减比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𝒕</m:t>
                    </m:r>
                  </m:oMath>
                </a14:m>
                <a:r>
                  <a:rPr lang="en-US" altLang="zh-CN" sz="2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600" dirty="0">
                    <a:solidFill>
                      <a:schemeClr val="folHlink"/>
                    </a:solidFill>
                  </a:rPr>
                  <a:t>:  </a:t>
                </a:r>
                <a:r>
                  <a:rPr lang="zh-CN" altLang="en-US" sz="2600" dirty="0">
                    <a:solidFill>
                      <a:srgbClr val="CC00CC"/>
                    </a:solidFill>
                  </a:rPr>
                  <a:t>如图设第一次保留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[</m:t>
                    </m:r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𝛼</m:t>
                    </m:r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, </m:t>
                    </m:r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𝜇</m:t>
                    </m:r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] </m:t>
                    </m:r>
                  </m:oMath>
                </a14:m>
                <a:r>
                  <a:rPr lang="en-US" altLang="zh-CN" sz="2600" dirty="0">
                    <a:solidFill>
                      <a:srgbClr val="CC00CC"/>
                    </a:solidFill>
                  </a:rPr>
                  <a:t>(</a:t>
                </a:r>
                <a:r>
                  <a:rPr lang="zh-CN" altLang="en-US" sz="2600" dirty="0">
                    <a:solidFill>
                      <a:srgbClr val="CC00CC"/>
                    </a:solidFill>
                  </a:rPr>
                  <a:t>去掉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[</m:t>
                    </m:r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𝜇</m:t>
                    </m:r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, </m:t>
                    </m:r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𝛽</m:t>
                    </m:r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]),</m:t>
                    </m:r>
                  </m:oMath>
                </a14:m>
                <a:r>
                  <a:rPr lang="zh-CN" altLang="en-US" sz="2600" dirty="0">
                    <a:solidFill>
                      <a:srgbClr val="CC00CC"/>
                    </a:solidFill>
                  </a:rPr>
                  <a:t>那么第二次保留的长度为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[</m:t>
                    </m:r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𝛼</m:t>
                    </m:r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, </m:t>
                    </m:r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],</m:t>
                    </m:r>
                  </m:oMath>
                </a14:m>
                <a:r>
                  <a:rPr lang="zh-CN" altLang="en-US" sz="2600" dirty="0">
                    <a:solidFill>
                      <a:srgbClr val="CC00CC"/>
                    </a:solidFill>
                  </a:rPr>
                  <a:t>则</a:t>
                </a:r>
              </a:p>
            </p:txBody>
          </p:sp>
        </mc:Choice>
        <mc:Fallback xmlns="">
          <p:sp>
            <p:nvSpPr>
              <p:cNvPr id="102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9386" y="1088901"/>
                <a:ext cx="9328150" cy="5816842"/>
              </a:xfrm>
              <a:blipFill rotWithShape="1">
                <a:blip r:embed="rId3"/>
                <a:stretch>
                  <a:fillRect l="-1176" t="-1258" r="-1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032" name="Line 8"/>
          <p:cNvSpPr>
            <a:spLocks noChangeShapeType="1"/>
          </p:cNvSpPr>
          <p:nvPr/>
        </p:nvSpPr>
        <p:spPr bwMode="auto">
          <a:xfrm flipV="1">
            <a:off x="2971800" y="5854894"/>
            <a:ext cx="0" cy="160408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7850" tIns="48925" rIns="97850" bIns="48925"/>
          <a:lstStyle/>
          <a:p>
            <a:endParaRPr lang="zh-CN" altLang="en-US"/>
          </a:p>
        </p:txBody>
      </p:sp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4148138" y="3328467"/>
            <a:ext cx="9906000" cy="46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850" tIns="48925" rIns="97850" bIns="48925">
            <a:spAutoFit/>
          </a:bodyPr>
          <a:lstStyle/>
          <a:p>
            <a:endParaRPr lang="zh-CN" altLang="en-US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3400029" y="3318442"/>
            <a:ext cx="9906000" cy="46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850" tIns="48925" rIns="97850" bIns="48925">
            <a:spAutoFit/>
          </a:bodyPr>
          <a:lstStyle/>
          <a:p>
            <a:endParaRPr lang="zh-CN" altLang="en-US"/>
          </a:p>
        </p:txBody>
      </p:sp>
      <p:graphicFrame>
        <p:nvGraphicFramePr>
          <p:cNvPr id="1039" name="Object 15"/>
          <p:cNvGraphicFramePr>
            <a:graphicFrameLocks noChangeAspect="1"/>
          </p:cNvGraphicFramePr>
          <p:nvPr/>
        </p:nvGraphicFramePr>
        <p:xfrm>
          <a:off x="5097016" y="5749980"/>
          <a:ext cx="4441825" cy="120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08" name="Equation" r:id="rId4" imgW="39014400" imgH="10058400" progId="Equation.3">
                  <p:embed/>
                </p:oleObj>
              </mc:Choice>
              <mc:Fallback>
                <p:oleObj name="Equation" r:id="rId4" imgW="39014400" imgH="10058400" progId="Equation.3">
                  <p:embed/>
                  <p:pic>
                    <p:nvPicPr>
                      <p:cNvPr id="0" name="图片 389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7016" y="5749980"/>
                        <a:ext cx="4441825" cy="1204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(One-dimensional Search)</a:t>
            </a:r>
            <a:endParaRPr lang="zh-CN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12750" y="5955828"/>
            <a:ext cx="4210050" cy="967484"/>
            <a:chOff x="412750" y="5955828"/>
            <a:chExt cx="4210050" cy="967484"/>
          </a:xfrm>
        </p:grpSpPr>
        <p:grpSp>
          <p:nvGrpSpPr>
            <p:cNvPr id="1036" name="Group 12"/>
            <p:cNvGrpSpPr/>
            <p:nvPr/>
          </p:nvGrpSpPr>
          <p:grpSpPr bwMode="auto">
            <a:xfrm>
              <a:off x="412750" y="6328465"/>
              <a:ext cx="4210050" cy="594847"/>
              <a:chOff x="240" y="3580"/>
              <a:chExt cx="2448" cy="356"/>
            </a:xfrm>
          </p:grpSpPr>
          <p:sp>
            <p:nvSpPr>
              <p:cNvPr id="1029" name="Rectangle 5"/>
              <p:cNvSpPr>
                <a:spLocks noChangeArrowheads="1"/>
              </p:cNvSpPr>
              <p:nvPr/>
            </p:nvSpPr>
            <p:spPr bwMode="auto">
              <a:xfrm>
                <a:off x="240" y="3648"/>
                <a:ext cx="244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CN" i="1" dirty="0">
                    <a:solidFill>
                      <a:srgbClr val="FF0000"/>
                    </a:solidFill>
                  </a:rPr>
                  <a:t>α      λ      μ    β</a:t>
                </a:r>
              </a:p>
            </p:txBody>
          </p:sp>
          <p:sp>
            <p:nvSpPr>
              <p:cNvPr id="1028" name="Line 4"/>
              <p:cNvSpPr>
                <a:spLocks noChangeShapeType="1"/>
              </p:cNvSpPr>
              <p:nvPr/>
            </p:nvSpPr>
            <p:spPr bwMode="auto">
              <a:xfrm>
                <a:off x="410" y="3666"/>
                <a:ext cx="2112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30" name="Line 6"/>
              <p:cNvSpPr>
                <a:spLocks noChangeShapeType="1"/>
              </p:cNvSpPr>
              <p:nvPr/>
            </p:nvSpPr>
            <p:spPr bwMode="auto">
              <a:xfrm>
                <a:off x="410" y="3628"/>
                <a:ext cx="0" cy="4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31" name="Line 7"/>
              <p:cNvSpPr>
                <a:spLocks noChangeShapeType="1"/>
              </p:cNvSpPr>
              <p:nvPr/>
            </p:nvSpPr>
            <p:spPr bwMode="auto">
              <a:xfrm flipV="1">
                <a:off x="1226" y="3580"/>
                <a:ext cx="0" cy="96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33" name="Line 9"/>
              <p:cNvSpPr>
                <a:spLocks noChangeShapeType="1"/>
              </p:cNvSpPr>
              <p:nvPr/>
            </p:nvSpPr>
            <p:spPr bwMode="auto">
              <a:xfrm flipV="1">
                <a:off x="2522" y="3628"/>
                <a:ext cx="0" cy="4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" name="Line 7"/>
              <p:cNvSpPr>
                <a:spLocks noChangeShapeType="1"/>
              </p:cNvSpPr>
              <p:nvPr/>
            </p:nvSpPr>
            <p:spPr bwMode="auto">
              <a:xfrm flipV="1">
                <a:off x="1977" y="3580"/>
                <a:ext cx="0" cy="96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5" name="Line 7"/>
              <p:cNvSpPr>
                <a:spLocks noChangeShapeType="1"/>
              </p:cNvSpPr>
              <p:nvPr/>
            </p:nvSpPr>
            <p:spPr bwMode="auto">
              <a:xfrm flipV="1">
                <a:off x="954" y="3592"/>
                <a:ext cx="0" cy="96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1496616" y="5955828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6616" y="5955828"/>
                  <a:ext cx="432048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30000" b="-3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2012704" y="5961565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2704" y="5961565"/>
                  <a:ext cx="432048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30986"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451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88504" y="1088901"/>
                <a:ext cx="8420100" cy="5706562"/>
              </a:xfrm>
            </p:spPr>
            <p:txBody>
              <a:bodyPr/>
              <a:lstStyle/>
              <a:p>
                <a:r>
                  <a:rPr lang="zh-CN" altLang="en-US" sz="2600" dirty="0">
                    <a:sym typeface="Wingdings" pitchFamily="2" charset="2"/>
                  </a:rPr>
                  <a:t>缩小区间的精确一维搜索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en-US" altLang="zh-CN" b="1" dirty="0">
                    <a:sym typeface="Wingdings" pitchFamily="2" charset="2"/>
                  </a:rPr>
                  <a:t>2</a:t>
                </a:r>
                <a:r>
                  <a:rPr lang="zh-CN" altLang="en-US" b="1" dirty="0">
                    <a:sym typeface="Wingdings" pitchFamily="2" charset="2"/>
                  </a:rPr>
                  <a:t>、黄金分割法（</a:t>
                </a:r>
                <a:r>
                  <a:rPr lang="en-US" altLang="zh-CN" b="1" dirty="0">
                    <a:sym typeface="Wingdings" pitchFamily="2" charset="2"/>
                  </a:rPr>
                  <a:t>0.618 </a:t>
                </a:r>
                <a:r>
                  <a:rPr lang="zh-CN" altLang="en-US" b="1" dirty="0">
                    <a:sym typeface="Wingdings" pitchFamily="2" charset="2"/>
                  </a:rPr>
                  <a:t>法）（续）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b="1" dirty="0">
                    <a:sym typeface="Wingdings" pitchFamily="2" charset="2"/>
                  </a:rPr>
                  <a:t>   </a:t>
                </a: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整理②</a:t>
                </a:r>
                <a:r>
                  <a:rPr lang="zh-CN" altLang="en-US" b="1" i="1" dirty="0">
                    <a:solidFill>
                      <a:schemeClr val="folHlink"/>
                    </a:solidFill>
                    <a:sym typeface="Wingdings" pitchFamily="2" charset="2"/>
                  </a:rPr>
                  <a:t> </a:t>
                </a: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：</a:t>
                </a:r>
                <a:r>
                  <a:rPr lang="zh-CN" altLang="en-US" b="1" i="1" dirty="0">
                    <a:solidFill>
                      <a:schemeClr val="folHlink"/>
                    </a:solidFill>
                    <a:sym typeface="Wingdings" pitchFamily="2" charset="2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𝝁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=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𝜶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+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𝒕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𝜷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−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𝜶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)</m:t>
                    </m:r>
                  </m:oMath>
                </a14:m>
                <a:endParaRPr lang="en-US" altLang="zh-CN" b="1" i="1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en-US" altLang="zh-CN" b="1" i="1" dirty="0">
                    <a:solidFill>
                      <a:schemeClr val="tx1"/>
                    </a:solidFill>
                    <a:sym typeface="Wingdings" pitchFamily="2" charset="2"/>
                  </a:rPr>
                  <a:t>                      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𝝀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= 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𝜶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+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𝒕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𝝁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−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𝜶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)</m:t>
                    </m:r>
                  </m:oMath>
                </a14:m>
                <a:endParaRPr lang="en-US" altLang="zh-CN" b="1" i="1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结合①式：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𝒕</m:t>
                    </m:r>
                    <m:r>
                      <a:rPr lang="en-US" altLang="zh-CN" b="1" i="1" baseline="30000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𝟐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+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𝒕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−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𝟏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=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𝟎</m:t>
                    </m:r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sym typeface="Wingdings" pitchFamily="2" charset="2"/>
                  </a:rPr>
                  <a:t>         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en-US" altLang="zh-CN" b="1" i="1" dirty="0">
                    <a:solidFill>
                      <a:schemeClr val="hlink"/>
                    </a:solidFill>
                    <a:sym typeface="Wingdings" pitchFamily="2" charset="2"/>
                  </a:rPr>
                  <a:t>   </a:t>
                </a: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故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𝒕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≈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𝟎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.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𝟔𝟏𝟖</m:t>
                    </m:r>
                  </m:oMath>
                </a14:m>
                <a:endParaRPr lang="en-US" altLang="zh-CN" b="1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注意   上式有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𝒕</m:t>
                    </m:r>
                    <m:r>
                      <a:rPr lang="en-US" altLang="zh-CN" b="1" i="1" baseline="30000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𝟐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=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𝟏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−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𝒕</m:t>
                    </m:r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sym typeface="Wingdings" pitchFamily="2" charset="2"/>
                  </a:rPr>
                  <a:t>,   </a:t>
                </a: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故有     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b="1" i="1" dirty="0">
                    <a:solidFill>
                      <a:schemeClr val="tx1"/>
                    </a:solidFill>
                    <a:sym typeface="Wingdings" pitchFamily="2" charset="2"/>
                  </a:rPr>
                  <a:t>                      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𝝁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=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𝜶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+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𝒕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𝜷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−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𝜶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)</m:t>
                    </m:r>
                  </m:oMath>
                </a14:m>
                <a:endParaRPr lang="en-US" altLang="zh-CN" b="1" i="1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en-US" altLang="zh-CN" b="1" i="1" dirty="0">
                    <a:solidFill>
                      <a:schemeClr val="tx1"/>
                    </a:solidFill>
                    <a:sym typeface="Wingdings" pitchFamily="2" charset="2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𝝀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= 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𝜶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+(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𝟏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−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𝒕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)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𝜷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−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𝜶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)</m:t>
                    </m:r>
                  </m:oMath>
                </a14:m>
                <a:endParaRPr lang="en-US" altLang="zh-CN" b="1" i="1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算法框图如下</a:t>
                </a:r>
                <a:endParaRPr lang="zh-CN" altLang="en-US" b="1" i="1" dirty="0">
                  <a:solidFill>
                    <a:schemeClr val="tx1"/>
                  </a:solidFill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645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8504" y="1088901"/>
                <a:ext cx="8420100" cy="5706562"/>
              </a:xfrm>
              <a:blipFill rotWithShape="1">
                <a:blip r:embed="rId3"/>
                <a:stretch>
                  <a:fillRect l="-1738" t="-1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4516" name="AutoShape 4"/>
          <p:cNvSpPr/>
          <p:nvPr/>
        </p:nvSpPr>
        <p:spPr bwMode="auto">
          <a:xfrm>
            <a:off x="2648744" y="2169021"/>
            <a:ext cx="283765" cy="1086096"/>
          </a:xfrm>
          <a:prstGeom prst="leftBrace">
            <a:avLst>
              <a:gd name="adj1" fmla="val 32828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7850" tIns="48925" rIns="97850" bIns="48925" anchor="ctr"/>
          <a:lstStyle/>
          <a:p>
            <a:endParaRPr lang="zh-CN" altLang="en-US"/>
          </a:p>
        </p:txBody>
      </p:sp>
      <p:sp>
        <p:nvSpPr>
          <p:cNvPr id="64519" name="Rectangle 7"/>
          <p:cNvSpPr>
            <a:spLocks noChangeArrowheads="1"/>
          </p:cNvSpPr>
          <p:nvPr/>
        </p:nvSpPr>
        <p:spPr bwMode="auto">
          <a:xfrm>
            <a:off x="4142979" y="3383608"/>
            <a:ext cx="9906000" cy="46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850" tIns="48925" rIns="97850" bIns="48925">
            <a:spAutoFit/>
          </a:bodyPr>
          <a:lstStyle/>
          <a:p>
            <a:endParaRPr lang="zh-CN" altLang="en-US"/>
          </a:p>
        </p:txBody>
      </p:sp>
      <p:graphicFrame>
        <p:nvGraphicFramePr>
          <p:cNvPr id="64518" name="Object 6"/>
          <p:cNvGraphicFramePr>
            <a:graphicFrameLocks noChangeAspect="1"/>
          </p:cNvGraphicFramePr>
          <p:nvPr/>
        </p:nvGraphicFramePr>
        <p:xfrm>
          <a:off x="6249144" y="3387750"/>
          <a:ext cx="3146252" cy="927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8" name="Equation" r:id="rId4" imgW="35356800" imgH="10363200" progId="Equation.3">
                  <p:embed/>
                </p:oleObj>
              </mc:Choice>
              <mc:Fallback>
                <p:oleObj name="Equation" r:id="rId4" imgW="35356800" imgH="10363200" progId="Equation.3">
                  <p:embed/>
                  <p:pic>
                    <p:nvPicPr>
                      <p:cNvPr id="0" name="图片 399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9144" y="3387750"/>
                        <a:ext cx="3146252" cy="92799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0" name="AutoShape 8"/>
          <p:cNvSpPr/>
          <p:nvPr/>
        </p:nvSpPr>
        <p:spPr bwMode="auto">
          <a:xfrm>
            <a:off x="2672646" y="5121349"/>
            <a:ext cx="165100" cy="561428"/>
          </a:xfrm>
          <a:prstGeom prst="leftBrace">
            <a:avLst>
              <a:gd name="adj1" fmla="val 29167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7850" tIns="48925" rIns="97850" bIns="48925" anchor="ctr"/>
          <a:lstStyle/>
          <a:p>
            <a:endParaRPr lang="zh-CN" altLang="en-US"/>
          </a:p>
        </p:txBody>
      </p:sp>
      <p:sp>
        <p:nvSpPr>
          <p:cNvPr id="64521" name="Line 9"/>
          <p:cNvSpPr>
            <a:spLocks noChangeShapeType="1"/>
          </p:cNvSpPr>
          <p:nvPr/>
        </p:nvSpPr>
        <p:spPr bwMode="auto">
          <a:xfrm>
            <a:off x="4929718" y="3633332"/>
            <a:ext cx="1297325" cy="302436"/>
          </a:xfrm>
          <a:prstGeom prst="line">
            <a:avLst/>
          </a:prstGeom>
          <a:noFill/>
          <a:ln w="44450">
            <a:solidFill>
              <a:schemeClr val="hlink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850" tIns="48925" rIns="97850" bIns="48925"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(One-dimensional Search)</a:t>
            </a:r>
            <a:endParaRPr lang="zh-CN" altLang="en-US" dirty="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4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4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4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4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4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4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4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4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4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4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4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4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uiExpand="1" build="p"/>
      <p:bldP spid="64516" grpId="0" animBg="1"/>
      <p:bldP spid="64520" grpId="0" animBg="1"/>
      <p:bldP spid="645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504" y="1016893"/>
            <a:ext cx="9417496" cy="6201470"/>
          </a:xfrm>
        </p:spPr>
        <p:txBody>
          <a:bodyPr/>
          <a:lstStyle/>
          <a:p>
            <a:r>
              <a:rPr lang="zh-CN" altLang="en-US" sz="2600" dirty="0">
                <a:sym typeface="Wingdings" panose="05000000000000000000" pitchFamily="2" charset="2"/>
              </a:rPr>
              <a:t>缩小区间的精确一维搜索 之黄金分割法（</a:t>
            </a:r>
            <a:r>
              <a:rPr lang="en-US" altLang="zh-CN" sz="2600" dirty="0">
                <a:sym typeface="Wingdings" panose="05000000000000000000" pitchFamily="2" charset="2"/>
              </a:rPr>
              <a:t>0.618 </a:t>
            </a:r>
            <a:r>
              <a:rPr lang="zh-CN" altLang="en-US" sz="2600" dirty="0">
                <a:sym typeface="Wingdings" panose="05000000000000000000" pitchFamily="2" charset="2"/>
              </a:rPr>
              <a:t>法）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(One-dimensional Search)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632520" y="1569539"/>
            <a:ext cx="9288808" cy="5352010"/>
            <a:chOff x="632520" y="1569539"/>
            <a:chExt cx="9288808" cy="5352010"/>
          </a:xfrm>
        </p:grpSpPr>
        <p:grpSp>
          <p:nvGrpSpPr>
            <p:cNvPr id="65589" name="Group 53"/>
            <p:cNvGrpSpPr/>
            <p:nvPr/>
          </p:nvGrpSpPr>
          <p:grpSpPr bwMode="auto">
            <a:xfrm>
              <a:off x="632520" y="1569539"/>
              <a:ext cx="9288808" cy="5352010"/>
              <a:chOff x="192" y="768"/>
              <a:chExt cx="5837" cy="3216"/>
            </a:xfrm>
            <a:effectLst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540" name="AutoShape 4"/>
                  <p:cNvSpPr>
                    <a:spLocks noChangeArrowheads="1"/>
                  </p:cNvSpPr>
                  <p:nvPr/>
                </p:nvSpPr>
                <p:spPr bwMode="auto">
                  <a:xfrm>
                    <a:off x="2592" y="768"/>
                    <a:ext cx="1632" cy="432"/>
                  </a:xfrm>
                  <a:prstGeom prst="flowChartAlternateProcess">
                    <a:avLst/>
                  </a:prstGeom>
                  <a:noFill/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zh-CN" altLang="en-US" sz="2100" b="0" dirty="0"/>
                      <a:t>初始</a:t>
                    </a:r>
                    <a14:m>
                      <m:oMath xmlns:m="http://schemas.openxmlformats.org/officeDocument/2006/math">
                        <m:r>
                          <a:rPr lang="en-US" altLang="zh-CN" sz="2100" i="1" dirty="0" smtClean="0">
                            <a:latin typeface="Cambria Math"/>
                          </a:rPr>
                          <m:t>[</m:t>
                        </m:r>
                        <m:r>
                          <a:rPr lang="en-US" altLang="zh-CN" sz="2100" i="1" dirty="0" smtClean="0">
                            <a:latin typeface="Cambria Math"/>
                          </a:rPr>
                          <m:t>𝛼</m:t>
                        </m:r>
                        <m:r>
                          <a:rPr lang="en-US" altLang="zh-CN" sz="2100" i="1" dirty="0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100" i="1" dirty="0" smtClean="0">
                            <a:latin typeface="Cambria Math"/>
                          </a:rPr>
                          <m:t>𝛽</m:t>
                        </m:r>
                        <m:r>
                          <a:rPr lang="en-US" altLang="zh-CN" sz="2100" i="1" dirty="0" smtClean="0">
                            <a:latin typeface="Cambria Math"/>
                          </a:rPr>
                          <m:t>], </m:t>
                        </m:r>
                        <m:r>
                          <a:rPr lang="en-US" altLang="zh-CN" sz="2100" i="1" dirty="0" smtClean="0">
                            <a:latin typeface="Cambria Math"/>
                          </a:rPr>
                          <m:t>𝜀</m:t>
                        </m:r>
                        <m:r>
                          <a:rPr lang="en-US" altLang="zh-CN" sz="2100" i="1" dirty="0" smtClean="0">
                            <a:latin typeface="Cambria Math"/>
                          </a:rPr>
                          <m:t>&gt;0</m:t>
                        </m:r>
                      </m:oMath>
                    </a14:m>
                    <a:endParaRPr lang="en-US" altLang="zh-CN" sz="2100" dirty="0"/>
                  </a:p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100" i="1" dirty="0" smtClean="0">
                              <a:solidFill>
                                <a:schemeClr val="folHlink"/>
                              </a:solidFill>
                              <a:latin typeface="Cambria Math"/>
                            </a:rPr>
                            <m:t> </m:t>
                          </m:r>
                        </m:oMath>
                      </m:oMathPara>
                    </a14:m>
                    <a:endParaRPr lang="en-US" altLang="zh-CN" sz="2100" dirty="0">
                      <a:solidFill>
                        <a:schemeClr val="folHlin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540" name="AutoShape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592" y="768"/>
                    <a:ext cx="1632" cy="432"/>
                  </a:xfrm>
                  <a:prstGeom prst="flowChartAlternateProcess">
                    <a:avLst/>
                  </a:prstGeom>
                  <a:blipFill rotWithShape="1">
                    <a:blip r:embed="rId3"/>
                    <a:stretch>
                      <a:fillRect t="-7500"/>
                    </a:stretch>
                  </a:blipFill>
                  <a:ln w="9525">
                    <a:solidFill>
                      <a:schemeClr val="folHlink"/>
                    </a:solidFill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65541" name="Object 5"/>
                  <p:cNvGraphicFramePr>
                    <a:graphicFrameLocks noChangeAspect="1"/>
                  </p:cNvGraphicFramePr>
                  <p:nvPr/>
                </p:nvGraphicFramePr>
                <p:xfrm>
                  <a:off x="3174" y="960"/>
                  <a:ext cx="852" cy="227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41053" name="Equation" r:id="rId4" imgW="21336000" imgH="5791200" progId="Equation.3">
                          <p:embed/>
                        </p:oleObj>
                      </mc:Choice>
                      <mc:Fallback>
                        <p:oleObj name="Equation" r:id="rId4" imgW="21336000" imgH="5791200" progId="Equation.3">
                          <p:embed/>
                          <p:pic>
                            <p:nvPicPr>
                              <p:cNvPr id="0" name="图片 41024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5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174" y="960"/>
                                <a:ext cx="852" cy="227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>
                                    <a:solidFill>
                                      <a:schemeClr val="folHlink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65541" name="Object 5"/>
                  <p:cNvGraphicFramePr>
                    <a:graphicFrameLocks noChangeAspect="1"/>
                  </p:cNvGraphicFramePr>
                  <p:nvPr/>
                </p:nvGraphicFramePr>
                <p:xfrm>
                  <a:off x="3174" y="960"/>
                  <a:ext cx="852" cy="227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41028" name="Equation" r:id="rId6" imgW="21336000" imgH="5791200" progId="Equation.3">
                          <p:embed/>
                        </p:oleObj>
                      </mc:Choice>
                      <mc:Fallback>
                        <p:oleObj name="Equation" r:id="rId6" imgW="21336000" imgH="5791200" progId="Equation.3">
                          <p:embed/>
                          <p:pic>
                            <p:nvPicPr>
                              <p:cNvPr id="0" name="图片 41024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7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174" y="960"/>
                                <a:ext cx="852" cy="227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folHlink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543" name="AutoShape 7"/>
                  <p:cNvSpPr>
                    <a:spLocks noChangeArrowheads="1"/>
                  </p:cNvSpPr>
                  <p:nvPr/>
                </p:nvSpPr>
                <p:spPr bwMode="auto">
                  <a:xfrm>
                    <a:off x="2328" y="1296"/>
                    <a:ext cx="2568" cy="384"/>
                  </a:xfrm>
                  <a:prstGeom prst="flowChartProcess">
                    <a:avLst/>
                  </a:prstGeom>
                  <a:noFill/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100" i="1" dirty="0" smtClean="0">
                              <a:latin typeface="Cambria Math"/>
                            </a:rPr>
                            <m:t>𝜆</m:t>
                          </m:r>
                          <m:r>
                            <a:rPr lang="en-US" altLang="zh-CN" sz="2100" i="1" dirty="0" smtClean="0">
                              <a:latin typeface="Cambria Math"/>
                            </a:rPr>
                            <m:t> = </m:t>
                          </m:r>
                          <m:r>
                            <a:rPr lang="en-US" altLang="zh-CN" sz="2100" i="1" dirty="0" smtClean="0">
                              <a:latin typeface="Cambria Math"/>
                            </a:rPr>
                            <m:t>𝛼</m:t>
                          </m:r>
                          <m:r>
                            <a:rPr lang="en-US" altLang="zh-CN" sz="2100" i="1" dirty="0" smtClean="0">
                              <a:latin typeface="Cambria Math"/>
                            </a:rPr>
                            <m:t> +</m:t>
                          </m:r>
                          <m:r>
                            <a:rPr lang="en-US" altLang="zh-CN" sz="2100" b="1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2100" i="1" dirty="0">
                              <a:latin typeface="Cambria Math"/>
                            </a:rPr>
                            <m:t>1−</m:t>
                          </m:r>
                          <m:r>
                            <a:rPr lang="en-US" altLang="zh-CN" sz="2100" i="1" dirty="0">
                              <a:latin typeface="Cambria Math"/>
                            </a:rPr>
                            <m:t>𝑡</m:t>
                          </m:r>
                          <m:r>
                            <a:rPr lang="en-US" altLang="zh-CN" sz="2100" b="1" i="1" dirty="0" smtClean="0">
                              <a:latin typeface="Cambria Math"/>
                            </a:rPr>
                            <m:t>)</m:t>
                          </m:r>
                          <m:r>
                            <a:rPr lang="en-US" altLang="zh-CN" sz="2100" i="1" dirty="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2100" i="1" dirty="0">
                              <a:latin typeface="Cambria Math"/>
                            </a:rPr>
                            <m:t>𝛽</m:t>
                          </m:r>
                          <m:r>
                            <a:rPr lang="en-US" altLang="zh-CN" sz="2100" i="1" dirty="0">
                              <a:latin typeface="Cambria Math"/>
                            </a:rPr>
                            <m:t> −</m:t>
                          </m:r>
                          <m:r>
                            <a:rPr lang="en-US" altLang="zh-CN" sz="2100" i="1" dirty="0">
                              <a:latin typeface="Cambria Math"/>
                            </a:rPr>
                            <m:t>𝛼</m:t>
                          </m:r>
                          <m:r>
                            <a:rPr lang="en-US" altLang="zh-CN" sz="2100" i="1" dirty="0">
                              <a:latin typeface="Cambria Math"/>
                            </a:rPr>
                            <m:t> )</m:t>
                          </m:r>
                        </m:oMath>
                      </m:oMathPara>
                    </a14:m>
                    <a:endParaRPr lang="en-US" altLang="zh-CN" sz="2100" i="1" dirty="0"/>
                  </a:p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dirty="0" smtClean="0">
                              <a:latin typeface="Cambria Math"/>
                            </a:rPr>
                            <m:t>𝜇</m:t>
                          </m:r>
                          <m:r>
                            <a:rPr lang="en-US" altLang="zh-CN" i="1" dirty="0" smtClean="0">
                              <a:latin typeface="Cambria Math"/>
                            </a:rPr>
                            <m:t> =</m:t>
                          </m:r>
                          <m:r>
                            <a:rPr lang="en-US" altLang="zh-CN" i="1" dirty="0" smtClean="0">
                              <a:latin typeface="Cambria Math"/>
                            </a:rPr>
                            <m:t>𝛼</m:t>
                          </m:r>
                          <m:r>
                            <a:rPr lang="en-US" altLang="zh-CN" i="1" dirty="0" smtClean="0">
                              <a:latin typeface="Cambria Math"/>
                            </a:rPr>
                            <m:t> +</m:t>
                          </m:r>
                          <m:r>
                            <a:rPr lang="en-US" altLang="zh-CN" i="1" dirty="0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CN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 dirty="0" smtClean="0">
                              <a:latin typeface="Cambria Math"/>
                            </a:rPr>
                            <m:t>𝛽</m:t>
                          </m:r>
                          <m:r>
                            <a:rPr lang="en-US" altLang="zh-CN" i="1" dirty="0" smtClean="0">
                              <a:latin typeface="Cambria Math"/>
                            </a:rPr>
                            <m:t> −</m:t>
                          </m:r>
                          <m:r>
                            <a:rPr lang="en-US" altLang="zh-CN" i="1" dirty="0" smtClean="0">
                              <a:latin typeface="Cambria Math"/>
                            </a:rPr>
                            <m:t>𝛼</m:t>
                          </m:r>
                          <m:r>
                            <a:rPr lang="en-US" altLang="zh-CN" i="1" dirty="0" smtClean="0">
                              <a:latin typeface="Cambria Math"/>
                            </a:rPr>
                            <m:t> )</m:t>
                          </m:r>
                        </m:oMath>
                      </m:oMathPara>
                    </a14:m>
                    <a:endParaRPr lang="en-US" altLang="zh-CN" i="1" dirty="0"/>
                  </a:p>
                </p:txBody>
              </p:sp>
            </mc:Choice>
            <mc:Fallback xmlns="">
              <p:sp>
                <p:nvSpPr>
                  <p:cNvPr id="65543" name="AutoShap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28" y="1296"/>
                    <a:ext cx="2568" cy="384"/>
                  </a:xfrm>
                  <a:prstGeom prst="flowChartProcess">
                    <a:avLst/>
                  </a:prstGeom>
                  <a:blipFill rotWithShape="1">
                    <a:blip r:embed="rId8"/>
                    <a:stretch>
                      <a:fillRect t="-1887" b="-25472"/>
                    </a:stretch>
                  </a:blipFill>
                  <a:ln w="9525">
                    <a:solidFill>
                      <a:schemeClr val="folHlink"/>
                    </a:solidFill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p:sp>
            <p:nvSpPr>
              <p:cNvPr id="65544" name="Line 8"/>
              <p:cNvSpPr>
                <a:spLocks noChangeShapeType="1"/>
              </p:cNvSpPr>
              <p:nvPr/>
            </p:nvSpPr>
            <p:spPr bwMode="auto">
              <a:xfrm>
                <a:off x="3600" y="120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546" name="AutoShape 10"/>
                  <p:cNvSpPr>
                    <a:spLocks noChangeArrowheads="1"/>
                  </p:cNvSpPr>
                  <p:nvPr/>
                </p:nvSpPr>
                <p:spPr bwMode="auto">
                  <a:xfrm>
                    <a:off x="2928" y="1920"/>
                    <a:ext cx="1344" cy="336"/>
                  </a:xfrm>
                  <a:prstGeom prst="flowChartDecision">
                    <a:avLst/>
                  </a:prstGeom>
                  <a:noFill/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folHlink"/>
                        </a:solidFill>
                      </a14:hiddenFill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100" b="0" i="1" dirty="0" smtClean="0">
                              <a:latin typeface="Cambria Math"/>
                            </a:rPr>
                            <m:t>𝛽</m:t>
                          </m:r>
                          <m:r>
                            <a:rPr lang="en-US" altLang="zh-CN" sz="2100" b="0" i="1" dirty="0" smtClean="0">
                              <a:latin typeface="Cambria Math"/>
                            </a:rPr>
                            <m:t> −</m:t>
                          </m:r>
                          <m:r>
                            <a:rPr lang="en-US" altLang="zh-CN" sz="2100" b="0" i="1" dirty="0" smtClean="0">
                              <a:latin typeface="Cambria Math"/>
                            </a:rPr>
                            <m:t>𝛼</m:t>
                          </m:r>
                          <m:r>
                            <a:rPr lang="en-US" altLang="zh-CN" sz="2100" b="0" i="1" dirty="0" smtClean="0">
                              <a:latin typeface="Cambria Math"/>
                            </a:rPr>
                            <m:t> &lt;</m:t>
                          </m:r>
                          <m:r>
                            <a:rPr lang="en-US" altLang="zh-CN" sz="2100" b="0" i="1" dirty="0" smtClean="0">
                              <a:latin typeface="Cambria Math"/>
                            </a:rPr>
                            <m:t>𝜀</m:t>
                          </m:r>
                          <m:r>
                            <a:rPr lang="en-US" altLang="zh-CN" sz="2100" b="0" i="1" dirty="0" smtClean="0">
                              <a:latin typeface="Cambria Math"/>
                            </a:rPr>
                            <m:t>?</m:t>
                          </m:r>
                          <m:r>
                            <a:rPr lang="en-US" altLang="zh-CN" b="0" i="1" dirty="0">
                              <a:latin typeface="Cambria Math"/>
                            </a:rPr>
                            <m:t> </m:t>
                          </m:r>
                        </m:oMath>
                      </m:oMathPara>
                    </a14:m>
                    <a:endParaRPr lang="en-US" altLang="zh-CN" b="0" dirty="0"/>
                  </a:p>
                </p:txBody>
              </p:sp>
            </mc:Choice>
            <mc:Fallback xmlns="">
              <p:sp>
                <p:nvSpPr>
                  <p:cNvPr id="65546" name="AutoShape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928" y="1920"/>
                    <a:ext cx="1344" cy="336"/>
                  </a:xfrm>
                  <a:prstGeom prst="flowChartDecision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 w="9525">
                    <a:solidFill>
                      <a:schemeClr val="folHlink"/>
                    </a:solidFill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folHlink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p:sp>
            <p:nvSpPr>
              <p:cNvPr id="65547" name="Line 11"/>
              <p:cNvSpPr>
                <a:spLocks noChangeShapeType="1"/>
              </p:cNvSpPr>
              <p:nvPr/>
            </p:nvSpPr>
            <p:spPr bwMode="auto">
              <a:xfrm>
                <a:off x="3600" y="16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548" name="AutoShape 12"/>
                  <p:cNvSpPr>
                    <a:spLocks noChangeArrowheads="1"/>
                  </p:cNvSpPr>
                  <p:nvPr/>
                </p:nvSpPr>
                <p:spPr bwMode="auto">
                  <a:xfrm>
                    <a:off x="4752" y="1872"/>
                    <a:ext cx="1267" cy="576"/>
                  </a:xfrm>
                  <a:prstGeom prst="flowChartAlternateProcess">
                    <a:avLst/>
                  </a:prstGeom>
                  <a:noFill/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100" b="0" dirty="0"/>
                      <a:t>STOP</a:t>
                    </a:r>
                    <a14:m>
                      <m:oMath xmlns:m="http://schemas.openxmlformats.org/officeDocument/2006/math">
                        <m:r>
                          <a:rPr lang="en-US" altLang="zh-CN" sz="2100" b="0" i="1" dirty="0" smtClean="0">
                            <a:latin typeface="Cambria Math"/>
                          </a:rPr>
                          <m:t>; </m:t>
                        </m:r>
                      </m:oMath>
                    </a14:m>
                    <a:endParaRPr lang="en-US" altLang="zh-CN" sz="2100" b="0" dirty="0"/>
                  </a:p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100" b="0" i="1" dirty="0" smtClean="0">
                              <a:latin typeface="Cambria Math"/>
                            </a:rPr>
                            <m:t>𝜆</m:t>
                          </m:r>
                          <m:r>
                            <a:rPr lang="en-US" altLang="zh-CN" sz="2100" b="0" i="1" baseline="30000" dirty="0">
                              <a:latin typeface="Cambria Math"/>
                            </a:rPr>
                            <m:t>∗</m:t>
                          </m:r>
                          <m:r>
                            <a:rPr lang="en-US" altLang="zh-CN" sz="2100" b="0" i="1" dirty="0">
                              <a:latin typeface="Cambria Math"/>
                            </a:rPr>
                            <m:t>=(</m:t>
                          </m:r>
                          <m:r>
                            <a:rPr lang="en-US" altLang="zh-CN" sz="2100" b="0" i="1" dirty="0" smtClean="0">
                              <a:latin typeface="Cambria Math"/>
                            </a:rPr>
                            <m:t>𝛼</m:t>
                          </m:r>
                          <m:r>
                            <a:rPr lang="en-US" altLang="zh-CN" sz="2100" b="0" i="1" dirty="0">
                              <a:latin typeface="Cambria Math"/>
                            </a:rPr>
                            <m:t>+</m:t>
                          </m:r>
                          <m:r>
                            <a:rPr lang="en-US" altLang="zh-CN" sz="2100" b="0" i="1" dirty="0">
                              <a:latin typeface="Cambria Math"/>
                            </a:rPr>
                            <m:t>𝛽</m:t>
                          </m:r>
                          <m:r>
                            <a:rPr lang="en-US" altLang="zh-CN" sz="2100" b="0" i="1" dirty="0">
                              <a:latin typeface="Cambria Math"/>
                            </a:rPr>
                            <m:t>)/2</m:t>
                          </m:r>
                        </m:oMath>
                      </m:oMathPara>
                    </a14:m>
                    <a:endParaRPr lang="en-US" altLang="zh-CN" sz="2100" b="0" dirty="0"/>
                  </a:p>
                </p:txBody>
              </p:sp>
            </mc:Choice>
            <mc:Fallback xmlns="">
              <p:sp>
                <p:nvSpPr>
                  <p:cNvPr id="65548" name="AutoShape 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752" y="1872"/>
                    <a:ext cx="1267" cy="576"/>
                  </a:xfrm>
                  <a:prstGeom prst="flowChartAlternateProcess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 w="9525">
                    <a:solidFill>
                      <a:schemeClr val="folHlink"/>
                    </a:solidFill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p:sp>
            <p:nvSpPr>
              <p:cNvPr id="65549" name="Line 13"/>
              <p:cNvSpPr>
                <a:spLocks noChangeShapeType="1"/>
              </p:cNvSpPr>
              <p:nvPr/>
            </p:nvSpPr>
            <p:spPr bwMode="auto">
              <a:xfrm>
                <a:off x="4272" y="2112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550" name="Rectangle 14"/>
              <p:cNvSpPr>
                <a:spLocks noChangeArrowheads="1"/>
              </p:cNvSpPr>
              <p:nvPr/>
            </p:nvSpPr>
            <p:spPr bwMode="auto">
              <a:xfrm>
                <a:off x="4224" y="1776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folHlink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100" b="0" dirty="0"/>
                  <a:t>yes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551" name="AutoShape 15"/>
                  <p:cNvSpPr>
                    <a:spLocks noChangeArrowheads="1"/>
                  </p:cNvSpPr>
                  <p:nvPr/>
                </p:nvSpPr>
                <p:spPr bwMode="auto">
                  <a:xfrm>
                    <a:off x="2640" y="2592"/>
                    <a:ext cx="1920" cy="528"/>
                  </a:xfrm>
                  <a:prstGeom prst="flowChartDecision">
                    <a:avLst/>
                  </a:prstGeom>
                  <a:noFill/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900" b="1" i="1" dirty="0" smtClean="0">
                              <a:latin typeface="Cambria Math"/>
                            </a:rPr>
                            <m:t>𝜱</m:t>
                          </m:r>
                          <m:d>
                            <m:dPr>
                              <m:ctrlPr>
                                <a:rPr lang="en-US" altLang="zh-CN" sz="19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900" b="1" i="1" dirty="0" smtClean="0">
                                  <a:latin typeface="Cambria Math"/>
                                </a:rPr>
                                <m:t>𝝀</m:t>
                              </m:r>
                            </m:e>
                          </m:d>
                          <m:r>
                            <a:rPr lang="en-US" altLang="zh-CN" sz="1900" b="1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1900" b="1" i="1" dirty="0" smtClean="0">
                              <a:latin typeface="Cambria Math"/>
                            </a:rPr>
                            <m:t>𝜱</m:t>
                          </m:r>
                          <m:d>
                            <m:dPr>
                              <m:ctrlPr>
                                <a:rPr lang="en-US" altLang="zh-CN" sz="19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900" b="1" i="1" dirty="0" smtClean="0">
                                  <a:latin typeface="Cambria Math"/>
                                </a:rPr>
                                <m:t>𝝁</m:t>
                              </m:r>
                            </m:e>
                          </m:d>
                          <m:r>
                            <a:rPr lang="en-US" altLang="zh-CN" sz="1900" b="1" i="1" dirty="0" smtClean="0">
                              <a:latin typeface="Cambria Math"/>
                            </a:rPr>
                            <m:t>&gt;</m:t>
                          </m:r>
                          <m:r>
                            <a:rPr lang="en-US" altLang="zh-CN" sz="1900" b="1" i="1" dirty="0" smtClean="0">
                              <a:latin typeface="Cambria Math"/>
                            </a:rPr>
                            <m:t>𝟎</m:t>
                          </m:r>
                          <m:r>
                            <a:rPr lang="en-US" altLang="zh-CN" sz="1900" b="1" i="1" dirty="0" smtClean="0">
                              <a:latin typeface="Cambria Math"/>
                            </a:rPr>
                            <m:t>?</m:t>
                          </m:r>
                        </m:oMath>
                      </m:oMathPara>
                    </a14:m>
                    <a:endParaRPr lang="en-US" altLang="zh-CN" sz="1900" i="1" dirty="0"/>
                  </a:p>
                </p:txBody>
              </p:sp>
            </mc:Choice>
            <mc:Fallback xmlns="">
              <p:sp>
                <p:nvSpPr>
                  <p:cNvPr id="65551" name="AutoShape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640" y="2592"/>
                    <a:ext cx="1920" cy="528"/>
                  </a:xfrm>
                  <a:prstGeom prst="flowChartDecision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 w="9525">
                    <a:solidFill>
                      <a:schemeClr val="folHlink"/>
                    </a:solidFill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p:sp>
            <p:nvSpPr>
              <p:cNvPr id="65552" name="Line 16"/>
              <p:cNvSpPr>
                <a:spLocks noChangeShapeType="1"/>
              </p:cNvSpPr>
              <p:nvPr/>
            </p:nvSpPr>
            <p:spPr bwMode="auto">
              <a:xfrm>
                <a:off x="3600" y="225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553" name="Rectangle 17"/>
              <p:cNvSpPr>
                <a:spLocks noChangeArrowheads="1"/>
              </p:cNvSpPr>
              <p:nvPr/>
            </p:nvSpPr>
            <p:spPr bwMode="auto">
              <a:xfrm>
                <a:off x="3696" y="2256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100" b="0" dirty="0"/>
                  <a:t>No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554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736" y="3504"/>
                    <a:ext cx="1584" cy="480"/>
                  </a:xfrm>
                  <a:prstGeom prst="rect">
                    <a:avLst/>
                  </a:prstGeom>
                  <a:noFill/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dirty="0" smtClean="0">
                              <a:latin typeface="Cambria Math"/>
                            </a:rPr>
                            <m:t>𝛼</m:t>
                          </m:r>
                          <m:r>
                            <a:rPr lang="en-US" altLang="zh-CN" i="1" dirty="0" smtClean="0">
                              <a:latin typeface="Cambria Math"/>
                            </a:rPr>
                            <m:t>= </m:t>
                          </m:r>
                          <m:r>
                            <a:rPr lang="en-US" altLang="zh-CN" sz="2100" i="1" dirty="0">
                              <a:latin typeface="Cambria Math"/>
                            </a:rPr>
                            <m:t>𝜆</m:t>
                          </m:r>
                          <m:r>
                            <a:rPr lang="en-US" altLang="zh-CN" sz="2100" i="1" dirty="0">
                              <a:latin typeface="Cambria Math"/>
                            </a:rPr>
                            <m:t>, </m:t>
                          </m:r>
                          <m:r>
                            <a:rPr lang="en-US" altLang="zh-CN" sz="2100" i="1" dirty="0">
                              <a:latin typeface="Cambria Math"/>
                            </a:rPr>
                            <m:t>𝜆</m:t>
                          </m:r>
                          <m:r>
                            <a:rPr lang="en-US" altLang="zh-CN" sz="2100" i="1" dirty="0">
                              <a:latin typeface="Cambria Math"/>
                            </a:rPr>
                            <m:t> = </m:t>
                          </m:r>
                          <m:r>
                            <a:rPr lang="en-US" altLang="zh-CN" i="1" dirty="0">
                              <a:latin typeface="Cambria Math"/>
                            </a:rPr>
                            <m:t>𝜇</m:t>
                          </m:r>
                        </m:oMath>
                      </m:oMathPara>
                    </a14:m>
                    <a:endParaRPr lang="en-US" altLang="zh-CN" i="1" dirty="0"/>
                  </a:p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14:m>
                      <m:oMath xmlns:m="http://schemas.openxmlformats.org/officeDocument/2006/math">
                        <m:r>
                          <a:rPr lang="en-US" altLang="zh-CN" sz="2100" i="1" dirty="0" smtClean="0">
                            <a:latin typeface="Cambria Math"/>
                          </a:rPr>
                          <m:t> </m:t>
                        </m:r>
                        <m:r>
                          <a:rPr lang="en-US" altLang="zh-CN" i="1" dirty="0">
                            <a:latin typeface="Cambria Math"/>
                          </a:rPr>
                          <m:t>𝜇</m:t>
                        </m:r>
                        <m:r>
                          <a:rPr lang="en-US" altLang="zh-CN" i="1" dirty="0">
                            <a:latin typeface="Cambria Math"/>
                          </a:rPr>
                          <m:t> =</m:t>
                        </m:r>
                        <m:r>
                          <a:rPr lang="en-US" altLang="zh-CN" i="1" dirty="0">
                            <a:latin typeface="Cambria Math"/>
                          </a:rPr>
                          <m:t>𝛼</m:t>
                        </m:r>
                        <m:r>
                          <a:rPr lang="en-US" altLang="zh-CN" i="1" dirty="0">
                            <a:latin typeface="Cambria Math"/>
                          </a:rPr>
                          <m:t> +</m:t>
                        </m:r>
                        <m:r>
                          <a:rPr lang="en-US" altLang="zh-CN" i="1" dirty="0">
                            <a:latin typeface="Cambria Math"/>
                          </a:rPr>
                          <m:t>𝑡</m:t>
                        </m:r>
                        <m:r>
                          <a:rPr lang="en-US" altLang="zh-CN" i="1" dirty="0">
                            <a:latin typeface="Cambria Math"/>
                          </a:rPr>
                          <m:t>(</m:t>
                        </m:r>
                        <m:r>
                          <a:rPr lang="en-US" altLang="zh-CN" i="1" dirty="0">
                            <a:latin typeface="Cambria Math"/>
                          </a:rPr>
                          <m:t>𝛽</m:t>
                        </m:r>
                        <m:r>
                          <a:rPr lang="en-US" altLang="zh-CN" i="1" dirty="0">
                            <a:latin typeface="Cambria Math"/>
                          </a:rPr>
                          <m:t> −</m:t>
                        </m:r>
                        <m:r>
                          <a:rPr lang="en-US" altLang="zh-CN" i="1" dirty="0">
                            <a:latin typeface="Cambria Math"/>
                          </a:rPr>
                          <m:t>𝛼</m:t>
                        </m:r>
                        <m:r>
                          <a:rPr lang="en-US" altLang="zh-CN" i="1" dirty="0">
                            <a:latin typeface="Cambria Math"/>
                          </a:rPr>
                          <m:t> </m:t>
                        </m:r>
                      </m:oMath>
                    </a14:m>
                    <a:r>
                      <a:rPr lang="en-US" altLang="zh-CN" i="1" dirty="0">
                        <a:solidFill>
                          <a:schemeClr val="folHlink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65554" name="Rectangle 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736" y="3504"/>
                    <a:ext cx="1584" cy="48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 l="-3373" r="-8916" b="-15789"/>
                    </a:stretch>
                  </a:blipFill>
                  <a:ln w="9525">
                    <a:solidFill>
                      <a:schemeClr val="folHlink"/>
                    </a:solidFill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p:sp>
            <p:nvSpPr>
              <p:cNvPr id="65555" name="Line 19"/>
              <p:cNvSpPr>
                <a:spLocks noChangeShapeType="1"/>
              </p:cNvSpPr>
              <p:nvPr/>
            </p:nvSpPr>
            <p:spPr bwMode="auto">
              <a:xfrm>
                <a:off x="3600" y="3120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556" name="Rectangle 20"/>
              <p:cNvSpPr>
                <a:spLocks noChangeArrowheads="1"/>
              </p:cNvSpPr>
              <p:nvPr/>
            </p:nvSpPr>
            <p:spPr bwMode="auto">
              <a:xfrm>
                <a:off x="3648" y="3120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100" b="0" dirty="0"/>
                  <a:t>yes</a:t>
                </a:r>
              </a:p>
            </p:txBody>
          </p:sp>
          <p:sp>
            <p:nvSpPr>
              <p:cNvPr id="65557" name="Line 21"/>
              <p:cNvSpPr>
                <a:spLocks noChangeShapeType="1"/>
              </p:cNvSpPr>
              <p:nvPr/>
            </p:nvSpPr>
            <p:spPr bwMode="auto">
              <a:xfrm flipH="1">
                <a:off x="2112" y="2832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558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640"/>
                    <a:ext cx="1824" cy="528"/>
                  </a:xfrm>
                  <a:prstGeom prst="rect">
                    <a:avLst/>
                  </a:prstGeom>
                  <a:noFill/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100" b="1" i="1" dirty="0" smtClean="0">
                              <a:latin typeface="Cambria Math"/>
                            </a:rPr>
                            <m:t>𝜷</m:t>
                          </m:r>
                          <m:r>
                            <a:rPr lang="en-US" altLang="zh-CN" sz="2100" b="1" i="1" dirty="0">
                              <a:latin typeface="Cambria Math"/>
                            </a:rPr>
                            <m:t>= </m:t>
                          </m:r>
                          <m:r>
                            <a:rPr lang="en-US" altLang="zh-CN" b="1" i="1" dirty="0">
                              <a:latin typeface="Cambria Math"/>
                            </a:rPr>
                            <m:t>𝝁</m:t>
                          </m:r>
                          <m:r>
                            <a:rPr lang="en-US" altLang="zh-CN" b="1" i="1" dirty="0">
                              <a:latin typeface="Cambria Math"/>
                            </a:rPr>
                            <m:t>, </m:t>
                          </m:r>
                          <m:r>
                            <a:rPr lang="en-US" altLang="zh-CN" b="1" i="1" dirty="0">
                              <a:latin typeface="Cambria Math"/>
                            </a:rPr>
                            <m:t>𝝁</m:t>
                          </m:r>
                          <m:r>
                            <a:rPr lang="en-US" altLang="zh-CN" b="1" i="1" dirty="0">
                              <a:latin typeface="Cambria Math"/>
                            </a:rPr>
                            <m:t>= </m:t>
                          </m:r>
                          <m:r>
                            <a:rPr lang="en-US" altLang="zh-CN" sz="2100" b="1" i="1" dirty="0">
                              <a:latin typeface="Cambria Math"/>
                            </a:rPr>
                            <m:t>𝝀</m:t>
                          </m:r>
                        </m:oMath>
                      </m:oMathPara>
                    </a14:m>
                    <a:endParaRPr lang="en-US" altLang="zh-CN" sz="2100" i="1" dirty="0"/>
                  </a:p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100" b="1" i="1" dirty="0" smtClean="0">
                              <a:latin typeface="Cambria Math"/>
                            </a:rPr>
                            <m:t>𝝀</m:t>
                          </m:r>
                          <m:r>
                            <a:rPr lang="en-US" altLang="zh-CN" sz="2100" b="1" i="1" dirty="0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sz="2100" b="1" i="1" dirty="0" smtClean="0">
                              <a:latin typeface="Cambria Math"/>
                            </a:rPr>
                            <m:t>𝜶</m:t>
                          </m:r>
                          <m:r>
                            <a:rPr lang="en-US" altLang="zh-CN" sz="2100" b="1" i="1" dirty="0" smtClean="0">
                              <a:latin typeface="Cambria Math"/>
                            </a:rPr>
                            <m:t>+(</m:t>
                          </m:r>
                          <m:r>
                            <a:rPr lang="en-US" altLang="zh-CN" sz="2100" b="1" i="1" dirty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sz="2100" b="1" i="1" dirty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2100" b="1" i="1" dirty="0">
                              <a:latin typeface="Cambria Math"/>
                            </a:rPr>
                            <m:t>𝒕</m:t>
                          </m:r>
                          <m:r>
                            <a:rPr lang="en-US" altLang="zh-CN" sz="2100" b="1" i="1" dirty="0" smtClean="0">
                              <a:latin typeface="Cambria Math"/>
                            </a:rPr>
                            <m:t>)</m:t>
                          </m:r>
                          <m:r>
                            <a:rPr lang="en-US" altLang="zh-CN" sz="2100" b="1" i="1" dirty="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2100" b="1" i="1" dirty="0">
                              <a:latin typeface="Cambria Math"/>
                            </a:rPr>
                            <m:t>𝜷</m:t>
                          </m:r>
                          <m:r>
                            <a:rPr lang="en-US" altLang="zh-CN" sz="2100" b="1" i="1" dirty="0">
                              <a:latin typeface="Cambria Math"/>
                            </a:rPr>
                            <m:t> –</m:t>
                          </m:r>
                          <m:r>
                            <a:rPr lang="en-US" altLang="zh-CN" sz="2100" b="1" i="1" dirty="0" smtClean="0">
                              <a:latin typeface="Cambria Math"/>
                            </a:rPr>
                            <m:t>𝜶</m:t>
                          </m:r>
                          <m:r>
                            <a:rPr lang="en-US" altLang="zh-CN" sz="2100" b="1" i="1" dirty="0" smtClean="0">
                              <a:latin typeface="Cambria Math"/>
                            </a:rPr>
                            <m:t>) </m:t>
                          </m:r>
                        </m:oMath>
                      </m:oMathPara>
                    </a14:m>
                    <a:endParaRPr lang="en-US" altLang="zh-CN" sz="2100" i="1" dirty="0"/>
                  </a:p>
                </p:txBody>
              </p:sp>
            </mc:Choice>
            <mc:Fallback xmlns="">
              <p:sp>
                <p:nvSpPr>
                  <p:cNvPr id="65558" name="Rectangle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8" y="2640"/>
                    <a:ext cx="1824" cy="528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 l="-1674" b="-685"/>
                    </a:stretch>
                  </a:blipFill>
                  <a:ln w="9525">
                    <a:solidFill>
                      <a:schemeClr val="folHlink"/>
                    </a:solidFill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p:sp>
            <p:nvSpPr>
              <p:cNvPr id="65559" name="Rectangle 23"/>
              <p:cNvSpPr>
                <a:spLocks noChangeArrowheads="1"/>
              </p:cNvSpPr>
              <p:nvPr/>
            </p:nvSpPr>
            <p:spPr bwMode="auto">
              <a:xfrm>
                <a:off x="2064" y="2880"/>
                <a:ext cx="67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100" b="0" dirty="0"/>
                  <a:t>No</a:t>
                </a:r>
              </a:p>
            </p:txBody>
          </p:sp>
          <p:sp>
            <p:nvSpPr>
              <p:cNvPr id="65560" name="Line 24"/>
              <p:cNvSpPr>
                <a:spLocks noChangeShapeType="1"/>
              </p:cNvSpPr>
              <p:nvPr/>
            </p:nvSpPr>
            <p:spPr bwMode="auto">
              <a:xfrm flipH="1">
                <a:off x="192" y="3744"/>
                <a:ext cx="2544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561" name="Line 25"/>
              <p:cNvSpPr>
                <a:spLocks noChangeShapeType="1"/>
              </p:cNvSpPr>
              <p:nvPr/>
            </p:nvSpPr>
            <p:spPr bwMode="auto">
              <a:xfrm flipV="1">
                <a:off x="192" y="1872"/>
                <a:ext cx="0" cy="1872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563" name="Line 27"/>
              <p:cNvSpPr>
                <a:spLocks noChangeShapeType="1"/>
              </p:cNvSpPr>
              <p:nvPr/>
            </p:nvSpPr>
            <p:spPr bwMode="auto">
              <a:xfrm>
                <a:off x="192" y="1872"/>
                <a:ext cx="3360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564" name="Line 28"/>
              <p:cNvSpPr>
                <a:spLocks noChangeShapeType="1"/>
              </p:cNvSpPr>
              <p:nvPr/>
            </p:nvSpPr>
            <p:spPr bwMode="auto">
              <a:xfrm flipV="1">
                <a:off x="1104" y="1872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565" name="Line 29"/>
              <p:cNvSpPr>
                <a:spLocks noChangeShapeType="1"/>
              </p:cNvSpPr>
              <p:nvPr/>
            </p:nvSpPr>
            <p:spPr bwMode="auto">
              <a:xfrm>
                <a:off x="1200" y="2304"/>
                <a:ext cx="1728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566" name="Line 30"/>
              <p:cNvSpPr>
                <a:spLocks noChangeShapeType="1"/>
              </p:cNvSpPr>
              <p:nvPr/>
            </p:nvSpPr>
            <p:spPr bwMode="auto">
              <a:xfrm>
                <a:off x="1233" y="2256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567" name="Line 31"/>
              <p:cNvSpPr>
                <a:spLocks noChangeShapeType="1"/>
              </p:cNvSpPr>
              <p:nvPr/>
            </p:nvSpPr>
            <p:spPr bwMode="auto">
              <a:xfrm>
                <a:off x="2928" y="2256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568" name="Line 32"/>
              <p:cNvSpPr>
                <a:spLocks noChangeShapeType="1"/>
              </p:cNvSpPr>
              <p:nvPr/>
            </p:nvSpPr>
            <p:spPr bwMode="auto">
              <a:xfrm flipV="1">
                <a:off x="1821" y="2256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570" name="Line 34"/>
              <p:cNvSpPr>
                <a:spLocks noChangeShapeType="1"/>
              </p:cNvSpPr>
              <p:nvPr/>
            </p:nvSpPr>
            <p:spPr bwMode="auto">
              <a:xfrm flipV="1">
                <a:off x="2228" y="2112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571" name="Line 35"/>
              <p:cNvSpPr>
                <a:spLocks noChangeShapeType="1"/>
              </p:cNvSpPr>
              <p:nvPr/>
            </p:nvSpPr>
            <p:spPr bwMode="auto">
              <a:xfrm>
                <a:off x="2256" y="2256"/>
                <a:ext cx="672" cy="0"/>
              </a:xfrm>
              <a:prstGeom prst="line">
                <a:avLst/>
              </a:prstGeom>
              <a:noFill/>
              <a:ln w="76200" cmpd="tri">
                <a:solidFill>
                  <a:srgbClr val="FF0000"/>
                </a:solidFill>
                <a:prstDash val="sysDot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572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1200" y="2280"/>
                    <a:ext cx="1701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𝛼</m:t>
                          </m:r>
                          <m:r>
                            <a:rPr lang="en-US" altLang="zh-CN" sz="2100" i="1" dirty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  </m:t>
                          </m:r>
                          <m:r>
                            <a:rPr lang="en-US" altLang="zh-CN" sz="2100" b="1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     </m:t>
                          </m:r>
                          <m:r>
                            <a:rPr lang="en-US" altLang="zh-CN" sz="2100" i="1" dirty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zh-CN" sz="2100" i="1" dirty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𝜆</m:t>
                          </m:r>
                          <m:r>
                            <a:rPr lang="en-US" altLang="zh-CN" sz="2100" i="1" dirty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zh-CN" sz="2100" b="1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     </m:t>
                          </m:r>
                          <m:r>
                            <a:rPr lang="en-US" altLang="zh-CN" sz="2100" i="1" dirty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𝜇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   </m:t>
                          </m:r>
                          <m:r>
                            <a:rPr lang="en-US" altLang="zh-CN" b="1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    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zh-CN" sz="2100" i="1" dirty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𝛽</m:t>
                          </m:r>
                        </m:oMath>
                      </m:oMathPara>
                    </a14:m>
                    <a:endParaRPr lang="en-US" altLang="zh-CN" sz="2100" i="1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572" name="Rectangle 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200" y="2280"/>
                    <a:ext cx="1701" cy="192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 l="-901" b="-41509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573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1821" y="2580"/>
                    <a:ext cx="724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14:m>
                      <m:oMath xmlns:m="http://schemas.openxmlformats.org/officeDocument/2006/math">
                        <m:r>
                          <a:rPr lang="en-US" altLang="zh-CN" sz="210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US" altLang="zh-CN" sz="21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     </m:t>
                        </m:r>
                        <m:r>
                          <a:rPr lang="en-US" altLang="zh-CN" sz="210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   </m:t>
                        </m:r>
                        <m:r>
                          <a:rPr lang="en-US" altLang="zh-CN" sz="210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𝛽</m:t>
                        </m:r>
                      </m:oMath>
                    </a14:m>
                    <a:r>
                      <a:rPr lang="en-US" altLang="zh-CN" i="1" dirty="0">
                        <a:solidFill>
                          <a:srgbClr val="FF0000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5573" name="Rectangle 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821" y="2580"/>
                    <a:ext cx="724" cy="192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 b="-5660"/>
                    </a:stretch>
                  </a:blipFill>
                  <a:ln w="9525">
                    <a:noFill/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p:sp>
            <p:nvSpPr>
              <p:cNvPr id="65577" name="Line 41"/>
              <p:cNvSpPr>
                <a:spLocks noChangeShapeType="1"/>
              </p:cNvSpPr>
              <p:nvPr/>
            </p:nvSpPr>
            <p:spPr bwMode="auto">
              <a:xfrm>
                <a:off x="4464" y="3408"/>
                <a:ext cx="1294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578" name="Line 42"/>
              <p:cNvSpPr>
                <a:spLocks noChangeShapeType="1"/>
              </p:cNvSpPr>
              <p:nvPr/>
            </p:nvSpPr>
            <p:spPr bwMode="auto">
              <a:xfrm>
                <a:off x="4464" y="3312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579" name="Line 43"/>
              <p:cNvSpPr>
                <a:spLocks noChangeShapeType="1"/>
              </p:cNvSpPr>
              <p:nvPr/>
            </p:nvSpPr>
            <p:spPr bwMode="auto">
              <a:xfrm>
                <a:off x="5758" y="3360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580" name="Line 44"/>
              <p:cNvSpPr>
                <a:spLocks noChangeShapeType="1"/>
              </p:cNvSpPr>
              <p:nvPr/>
            </p:nvSpPr>
            <p:spPr bwMode="auto">
              <a:xfrm flipV="1">
                <a:off x="4943" y="3168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581" name="Line 45"/>
              <p:cNvSpPr>
                <a:spLocks noChangeShapeType="1"/>
              </p:cNvSpPr>
              <p:nvPr/>
            </p:nvSpPr>
            <p:spPr bwMode="auto">
              <a:xfrm flipV="1">
                <a:off x="5350" y="3312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582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4264" y="3456"/>
                    <a:ext cx="1765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𝛼</m:t>
                          </m:r>
                          <m:r>
                            <a:rPr lang="en-US" altLang="zh-CN" b="1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     </m:t>
                          </m:r>
                          <m:r>
                            <a:rPr lang="en-US" altLang="zh-CN" sz="2100" i="1" dirty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zh-CN" sz="2100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zh-CN" sz="2100" i="1" dirty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𝜆</m:t>
                          </m:r>
                          <m:r>
                            <a:rPr lang="en-US" altLang="zh-CN" sz="2100" b="1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     </m:t>
                          </m:r>
                          <m:r>
                            <a:rPr lang="en-US" altLang="zh-CN" sz="2100" i="1" dirty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  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𝜇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zh-CN" b="1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     </m:t>
                          </m:r>
                          <m: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zh-CN" sz="2100" i="1" dirty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𝛽</m:t>
                          </m:r>
                        </m:oMath>
                      </m:oMathPara>
                    </a14:m>
                    <a:endParaRPr lang="en-US" altLang="zh-CN" sz="2100" i="1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582" name="Rectangle 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264" y="3456"/>
                    <a:ext cx="1765" cy="192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 b="-41509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583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4899" y="3749"/>
                    <a:ext cx="686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𝛼</m:t>
                          </m:r>
                          <m:r>
                            <a:rPr lang="en-US" altLang="zh-CN" sz="2100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zh-CN" sz="2100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   </m:t>
                          </m:r>
                          <m:r>
                            <a:rPr lang="en-US" altLang="zh-CN" sz="2100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zh-CN" sz="2100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𝜆</m:t>
                          </m:r>
                        </m:oMath>
                      </m:oMathPara>
                    </a14:m>
                    <a:endParaRPr lang="en-US" altLang="zh-CN" sz="2100" i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583" name="Rectangle 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899" y="3749"/>
                    <a:ext cx="686" cy="192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 l="-559" b="-15094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p:sp>
            <p:nvSpPr>
              <p:cNvPr id="65588" name="Line 52"/>
              <p:cNvSpPr>
                <a:spLocks noChangeShapeType="1"/>
              </p:cNvSpPr>
              <p:nvPr/>
            </p:nvSpPr>
            <p:spPr bwMode="auto">
              <a:xfrm>
                <a:off x="4464" y="3360"/>
                <a:ext cx="479" cy="0"/>
              </a:xfrm>
              <a:prstGeom prst="line">
                <a:avLst/>
              </a:prstGeom>
              <a:noFill/>
              <a:ln w="76200" cap="rnd" cmpd="tri">
                <a:solidFill>
                  <a:srgbClr val="FF0000"/>
                </a:solidFill>
                <a:prstDash val="sysDot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cxnSp>
          <p:nvCxnSpPr>
            <p:cNvPr id="4" name="Straight Arrow Connector 3"/>
            <p:cNvCxnSpPr/>
            <p:nvPr/>
          </p:nvCxnSpPr>
          <p:spPr bwMode="auto">
            <a:xfrm>
              <a:off x="3224856" y="4365365"/>
              <a:ext cx="81160" cy="31952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Straight Arrow Connector 5"/>
            <p:cNvCxnSpPr/>
            <p:nvPr/>
          </p:nvCxnSpPr>
          <p:spPr bwMode="auto">
            <a:xfrm>
              <a:off x="3872543" y="4365365"/>
              <a:ext cx="44558" cy="2396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Arrow Connector 7"/>
            <p:cNvCxnSpPr/>
            <p:nvPr/>
          </p:nvCxnSpPr>
          <p:spPr bwMode="auto">
            <a:xfrm>
              <a:off x="8118309" y="6362384"/>
              <a:ext cx="147059" cy="32784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8840790" y="6362384"/>
              <a:ext cx="144658" cy="32784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656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6496" y="1160909"/>
                <a:ext cx="9241854" cy="5736638"/>
              </a:xfrm>
              <a:ln/>
              <a:extLst>
                <a:ext uri="{91240B29-F687-4F45-9708-019B960494DF}">
                  <a14:hiddenLine w="9525">
                    <a:solidFill>
                      <a:schemeClr val="folHlink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 sz="1800" dirty="0"/>
                  <a:t>与黄金分割法类似的方法还有</a:t>
                </a:r>
                <a:r>
                  <a:rPr lang="en-US" altLang="zh-CN" sz="1800" dirty="0"/>
                  <a:t>Fibonacci</a:t>
                </a:r>
                <a:r>
                  <a:rPr lang="zh-CN" altLang="en-US" sz="1800" dirty="0"/>
                  <a:t>法，区别在于搜索区间长度的缩短率不是黄金分割数，而是</a:t>
                </a:r>
                <a:r>
                  <a:rPr lang="en-US" altLang="zh-CN" sz="1800" dirty="0"/>
                  <a:t>Fibonacci</a:t>
                </a:r>
                <a:r>
                  <a:rPr lang="zh-CN" altLang="en-US" sz="1800" dirty="0"/>
                  <a:t>数，</a:t>
                </a:r>
                <a:endParaRPr lang="en-US" altLang="zh-CN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zh-CN" sz="1400" dirty="0"/>
              </a:p>
              <a:p>
                <a:pPr lvl="1"/>
                <a:r>
                  <a:rPr lang="zh-CN" altLang="en-US" sz="1400" dirty="0"/>
                  <a:t>假设最后满足要求的区间为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1400" dirty="0"/>
                  <a:t>,</a:t>
                </a:r>
                <a:r>
                  <a:rPr lang="zh-CN" altLang="en-US" sz="1400" dirty="0"/>
                  <a:t>则倒数第二个区间宽度为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1400" dirty="0"/>
                  <a:t>,</a:t>
                </a:r>
                <a:r>
                  <a:rPr lang="zh-CN" altLang="en-US" sz="1400" dirty="0"/>
                  <a:t>倒数第</a:t>
                </a:r>
                <a:r>
                  <a:rPr lang="en-US" altLang="zh-CN" sz="1400" dirty="0"/>
                  <a:t>3</a:t>
                </a:r>
                <a:r>
                  <a:rPr lang="zh-CN" altLang="en-US" sz="1400" dirty="0"/>
                  <a:t>个区间宽度为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endParaRPr lang="en-US" altLang="zh-CN" sz="1400" dirty="0"/>
              </a:p>
              <a:p>
                <a:pPr lvl="1"/>
                <a:endParaRPr lang="zh-CN" altLang="en-US" sz="14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缩短率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/>
                          </a:rPr>
                          <m:t>𝒌</m:t>
                        </m:r>
                        <m:r>
                          <a:rPr lang="en-US" altLang="zh-CN" sz="1800" b="1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18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1800" b="1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/>
                          </a:rPr>
                          <m:t>𝒌</m:t>
                        </m:r>
                        <m:r>
                          <a:rPr lang="en-US" altLang="zh-CN" sz="1800" b="1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1800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sz="1800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sz="1800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latin typeface="Cambria Math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/>
                              </a:rPr>
                              <m:t>𝒏</m:t>
                            </m:r>
                            <m:r>
                              <a:rPr lang="en-US" altLang="zh-CN" sz="1800" b="1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sz="1800" b="1" i="1" smtClean="0">
                                <a:latin typeface="Cambria Math"/>
                              </a:rPr>
                              <m:t>𝒌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latin typeface="Cambria Math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/>
                              </a:rPr>
                              <m:t>𝒏</m:t>
                            </m:r>
                            <m:r>
                              <a:rPr lang="en-US" altLang="zh-CN" sz="1800" b="1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sz="1800" b="1" i="1" smtClean="0">
                                <a:latin typeface="Cambria Math"/>
                              </a:rPr>
                              <m:t>𝒌</m:t>
                            </m:r>
                            <m:r>
                              <a:rPr lang="en-US" altLang="zh-CN" sz="18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1800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latin typeface="Cambria Math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/>
                              </a:rPr>
                              <m:t>𝒌</m:t>
                            </m:r>
                          </m:sub>
                        </m:sSub>
                        <m:r>
                          <a:rPr lang="en-US" altLang="zh-CN" sz="1800" b="1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latin typeface="Cambria Math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altLang="zh-CN" sz="1800" b="1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zh-CN" altLang="en-US" sz="1800" dirty="0"/>
                  <a:t>要求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/>
                      </a:rPr>
                      <m:t>𝒏</m:t>
                    </m:r>
                  </m:oMath>
                </a14:m>
                <a:r>
                  <a:rPr lang="zh-CN" altLang="en-US" sz="1800" dirty="0"/>
                  <a:t>次后，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sz="1800" b="1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sz="1800" b="1" i="1" smtClean="0">
                        <a:latin typeface="Cambria Math"/>
                      </a:rPr>
                      <m:t>≤</m:t>
                    </m:r>
                    <m:r>
                      <a:rPr lang="en-US" altLang="zh-CN" sz="1800" b="1" i="1" smtClean="0">
                        <a:latin typeface="Cambria Math"/>
                      </a:rPr>
                      <m:t>𝜹</m:t>
                    </m:r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实际上，当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/>
                      </a:rPr>
                      <m:t>𝒏</m:t>
                    </m:r>
                    <m:r>
                      <a:rPr lang="en-US" altLang="zh-CN" sz="1800" b="1" i="1" smtClean="0">
                        <a:latin typeface="Cambria Math"/>
                      </a:rPr>
                      <m:t>→∞,</m:t>
                    </m:r>
                  </m:oMath>
                </a14:m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0" smtClean="0">
                        <a:latin typeface="Cambria Math"/>
                      </a:rPr>
                      <m:t>𝐥𝐢𝐦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/>
                              </a:rPr>
                              <m:t>𝒏</m:t>
                            </m:r>
                            <m:r>
                              <a:rPr lang="en-US" altLang="zh-CN" sz="18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1800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=(</m:t>
                    </m:r>
                    <m:rad>
                      <m:radPr>
                        <m:degHide m:val="on"/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800" b="1" i="1" smtClean="0">
                            <a:latin typeface="Cambria Math"/>
                          </a:rPr>
                          <m:t>𝟓</m:t>
                        </m:r>
                      </m:e>
                    </m:rad>
                  </m:oMath>
                </a14:m>
                <a:r>
                  <a:rPr lang="en-US" altLang="zh-CN" sz="1800" dirty="0"/>
                  <a:t>-1)/2</a:t>
                </a:r>
                <a:r>
                  <a:rPr lang="zh-CN" altLang="en-US" sz="1800" dirty="0"/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sz="1800" b="1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sz="1800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latin typeface="Cambria Math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</m:den>
                    </m:f>
                    <m:r>
                      <a:rPr lang="en-US" altLang="zh-CN" sz="1800" b="1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1800" b="1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1800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选择合适的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/>
                      </a:rPr>
                      <m:t>𝒏</m:t>
                    </m:r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使得精度符合要求。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6656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6496" y="1160909"/>
                <a:ext cx="9241854" cy="5736638"/>
              </a:xfrm>
              <a:blipFill>
                <a:blip r:embed="rId2"/>
                <a:stretch>
                  <a:fillRect l="-462" t="-744"/>
                </a:stretch>
              </a:blipFill>
              <a:ln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folHlink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(One-dimensional Search)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0BC6B59-4CB0-4326-91DF-089FF9990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314" y="2616303"/>
            <a:ext cx="6100509" cy="2825849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65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65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996FCB-DD38-42D3-ADEC-EAEC44BE4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(One-dimensional Search)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4F4F28-D194-42FF-B8FD-A0EF03DFE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比较</a:t>
            </a:r>
            <a:r>
              <a:rPr lang="en-US" altLang="zh-CN" dirty="0"/>
              <a:t>Fibonacci</a:t>
            </a:r>
            <a:r>
              <a:rPr lang="zh-CN" altLang="en-US" dirty="0"/>
              <a:t>和黄金分割搜索方法</a:t>
            </a:r>
            <a:endParaRPr lang="en-US" altLang="zh-CN" dirty="0"/>
          </a:p>
          <a:p>
            <a:pPr lvl="1"/>
            <a:r>
              <a:rPr lang="zh-CN" altLang="en-US" dirty="0"/>
              <a:t>单模函数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非单模函数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2A17C3-E45A-48A4-B328-818C5B59B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808" y="1736973"/>
            <a:ext cx="5489848" cy="23865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F657F6-5F5F-4F47-B4C3-4322F6A07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936" y="4390479"/>
            <a:ext cx="5417720" cy="238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07623"/>
      </p:ext>
    </p:extLst>
  </p:cSld>
  <p:clrMapOvr>
    <a:masterClrMapping/>
  </p:clrMapOvr>
  <p:transition spd="med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第</a:t>
            </a:r>
            <a:r>
              <a:rPr lang="en-US" altLang="zh-CN" sz="3200" dirty="0"/>
              <a:t>4</a:t>
            </a:r>
            <a:r>
              <a:rPr lang="zh-CN" altLang="en-US" sz="3200" dirty="0"/>
              <a:t>章 一维搜索</a:t>
            </a:r>
            <a:r>
              <a:rPr lang="en-US" altLang="zh-CN" sz="3200" dirty="0"/>
              <a:t>(One-dimensional Search)</a:t>
            </a:r>
            <a:endParaRPr lang="zh-CN" alt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504" y="1160909"/>
            <a:ext cx="9217025" cy="5616575"/>
          </a:xfrm>
        </p:spPr>
        <p:txBody>
          <a:bodyPr/>
          <a:lstStyle/>
          <a:p>
            <a:r>
              <a:rPr lang="zh-CN" altLang="en-US" dirty="0"/>
              <a:t>精确求解</a:t>
            </a:r>
            <a:endParaRPr lang="en-US" altLang="zh-CN" dirty="0"/>
          </a:p>
          <a:p>
            <a:pPr lvl="1"/>
            <a:r>
              <a:rPr lang="zh-CN" altLang="en-US" dirty="0"/>
              <a:t>缩小区间</a:t>
            </a:r>
            <a:r>
              <a:rPr lang="en-US" altLang="zh-CN" dirty="0"/>
              <a:t>(Narrowing interval)</a:t>
            </a:r>
            <a:r>
              <a:rPr lang="zh-CN" altLang="en-US" dirty="0"/>
              <a:t>的精确一维搜索</a:t>
            </a:r>
            <a:endParaRPr lang="en-US" altLang="zh-CN" dirty="0"/>
          </a:p>
          <a:p>
            <a:r>
              <a:rPr lang="zh-CN" altLang="en-US" dirty="0"/>
              <a:t>近似求解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6496" y="1160909"/>
            <a:ext cx="9241854" cy="573663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600" dirty="0"/>
              <a:t>3</a:t>
            </a:r>
            <a:r>
              <a:rPr lang="zh-CN" altLang="en-US" sz="2600" dirty="0"/>
              <a:t>、中点法</a:t>
            </a:r>
            <a:r>
              <a:rPr lang="en-US" altLang="zh-CN" sz="2600" dirty="0"/>
              <a:t>(</a:t>
            </a:r>
            <a:r>
              <a:rPr lang="zh-CN" altLang="en-US" sz="2600" dirty="0"/>
              <a:t>二分法</a:t>
            </a:r>
            <a:r>
              <a:rPr lang="en-US" altLang="zh-CN" sz="2600" dirty="0"/>
              <a:t>)</a:t>
            </a:r>
            <a:endParaRPr lang="zh-CN" altLang="en-US" sz="2600" dirty="0"/>
          </a:p>
          <a:p>
            <a:pPr>
              <a:buFont typeface="Wingdings" pitchFamily="2" charset="2"/>
              <a:buNone/>
            </a:pPr>
            <a:r>
              <a:rPr lang="zh-CN" altLang="en-US" sz="2600" dirty="0"/>
              <a:t>	</a:t>
            </a:r>
            <a:r>
              <a:rPr lang="zh-CN" altLang="en-US" sz="2600" dirty="0">
                <a:solidFill>
                  <a:schemeClr val="tx1"/>
                </a:solidFill>
              </a:rPr>
              <a:t>设</a:t>
            </a:r>
            <a:r>
              <a:rPr lang="en-US" altLang="zh-CN" sz="2600" i="1" dirty="0">
                <a:solidFill>
                  <a:schemeClr val="tx1"/>
                </a:solidFill>
              </a:rPr>
              <a:t>ф (</a:t>
            </a:r>
            <a:r>
              <a:rPr lang="en-US" altLang="zh-CN" sz="2600" i="1" dirty="0">
                <a:solidFill>
                  <a:schemeClr val="tx1"/>
                </a:solidFill>
                <a:sym typeface="Wingdings" pitchFamily="2" charset="2"/>
              </a:rPr>
              <a:t>λ</a:t>
            </a:r>
            <a:r>
              <a:rPr lang="en-US" altLang="zh-CN" sz="2600" i="1" dirty="0">
                <a:solidFill>
                  <a:schemeClr val="tx1"/>
                </a:solidFill>
              </a:rPr>
              <a:t>)</a:t>
            </a:r>
            <a:r>
              <a:rPr lang="zh-CN" altLang="en-US" sz="2600" i="1" dirty="0">
                <a:solidFill>
                  <a:schemeClr val="tx1"/>
                </a:solidFill>
              </a:rPr>
              <a:t>在</a:t>
            </a:r>
            <a:r>
              <a:rPr lang="zh-CN" altLang="en-US" sz="26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altLang="zh-CN" sz="2600" dirty="0">
                <a:solidFill>
                  <a:schemeClr val="tx1"/>
                </a:solidFill>
              </a:rPr>
              <a:t>[</a:t>
            </a:r>
            <a:r>
              <a:rPr lang="en-US" altLang="zh-CN" sz="2600" i="1" dirty="0">
                <a:solidFill>
                  <a:schemeClr val="tx1"/>
                </a:solidFill>
              </a:rPr>
              <a:t>α  ,β</a:t>
            </a:r>
            <a:r>
              <a:rPr lang="en-US" altLang="zh-CN" sz="2600" dirty="0">
                <a:solidFill>
                  <a:schemeClr val="tx1"/>
                </a:solidFill>
              </a:rPr>
              <a:t>]</a:t>
            </a:r>
            <a:r>
              <a:rPr lang="zh-CN" altLang="en-US" sz="2600" dirty="0">
                <a:solidFill>
                  <a:schemeClr val="tx1"/>
                </a:solidFill>
              </a:rPr>
              <a:t>上可微，且当导数为零时是解。取</a:t>
            </a:r>
            <a:r>
              <a:rPr lang="en-US" altLang="zh-CN" sz="2600" i="1" dirty="0">
                <a:solidFill>
                  <a:schemeClr val="tx1"/>
                </a:solidFill>
              </a:rPr>
              <a:t>λ=(α+β)</a:t>
            </a:r>
            <a:r>
              <a:rPr lang="en-US" altLang="zh-CN" sz="2600" dirty="0">
                <a:solidFill>
                  <a:schemeClr val="tx1"/>
                </a:solidFill>
              </a:rPr>
              <a:t> </a:t>
            </a:r>
            <a:r>
              <a:rPr lang="zh-CN" altLang="en-US" sz="2600" dirty="0">
                <a:solidFill>
                  <a:schemeClr val="tx1"/>
                </a:solidFill>
              </a:rPr>
              <a:t>／</a:t>
            </a:r>
            <a:r>
              <a:rPr lang="en-US" altLang="zh-CN" sz="2600" dirty="0">
                <a:solidFill>
                  <a:schemeClr val="tx1"/>
                </a:solidFill>
              </a:rPr>
              <a:t>2</a:t>
            </a:r>
            <a:r>
              <a:rPr lang="zh-CN" altLang="en-US" sz="2600" dirty="0">
                <a:solidFill>
                  <a:schemeClr val="tx1"/>
                </a:solidFill>
              </a:rPr>
              <a:t>，那么</a:t>
            </a:r>
          </a:p>
          <a:p>
            <a:pPr>
              <a:buFont typeface="Wingdings" pitchFamily="2" charset="2"/>
              <a:buNone/>
            </a:pPr>
            <a:r>
              <a:rPr lang="zh-CN" altLang="en-US" sz="2600" dirty="0">
                <a:solidFill>
                  <a:schemeClr val="folHlink"/>
                </a:solidFill>
              </a:rPr>
              <a:t>       </a:t>
            </a:r>
            <a:r>
              <a:rPr lang="en-US" altLang="zh-CN" sz="2600" i="1" dirty="0"/>
              <a:t>ф′ (</a:t>
            </a:r>
            <a:r>
              <a:rPr lang="en-US" altLang="zh-CN" sz="2600" i="1" dirty="0">
                <a:sym typeface="Wingdings" pitchFamily="2" charset="2"/>
              </a:rPr>
              <a:t>λ</a:t>
            </a:r>
            <a:r>
              <a:rPr lang="en-US" altLang="zh-CN" sz="2600" i="1" dirty="0"/>
              <a:t>)=0 </a:t>
            </a:r>
            <a:r>
              <a:rPr lang="zh-CN" altLang="en-US" sz="2600" i="1" dirty="0"/>
              <a:t>时， </a:t>
            </a:r>
            <a:r>
              <a:rPr lang="en-US" altLang="zh-CN" sz="2600" i="1" dirty="0"/>
              <a:t>λ</a:t>
            </a:r>
            <a:r>
              <a:rPr lang="zh-CN" altLang="en-US" sz="2600" dirty="0"/>
              <a:t>为最小点， </a:t>
            </a:r>
            <a:r>
              <a:rPr lang="en-US" altLang="zh-CN" sz="2600" i="1" dirty="0"/>
              <a:t>λ= λ</a:t>
            </a:r>
            <a:r>
              <a:rPr lang="en-US" altLang="zh-CN" sz="2600" baseline="30000" dirty="0"/>
              <a:t>*</a:t>
            </a:r>
            <a:r>
              <a:rPr lang="en-US" altLang="zh-CN" sz="2600" dirty="0"/>
              <a:t>    </a:t>
            </a:r>
            <a:r>
              <a:rPr lang="zh-CN" altLang="en-US" sz="2600" dirty="0"/>
              <a:t>；</a:t>
            </a:r>
          </a:p>
          <a:p>
            <a:pPr>
              <a:buFont typeface="Wingdings" pitchFamily="2" charset="2"/>
              <a:buNone/>
            </a:pPr>
            <a:r>
              <a:rPr lang="zh-CN" altLang="en-US" sz="2600" dirty="0"/>
              <a:t>       </a:t>
            </a:r>
            <a:r>
              <a:rPr lang="en-US" altLang="zh-CN" sz="2600" i="1" dirty="0"/>
              <a:t>ф′ (</a:t>
            </a:r>
            <a:r>
              <a:rPr lang="en-US" altLang="zh-CN" sz="2600" i="1" dirty="0">
                <a:sym typeface="Wingdings" pitchFamily="2" charset="2"/>
              </a:rPr>
              <a:t>λ</a:t>
            </a:r>
            <a:r>
              <a:rPr lang="en-US" altLang="zh-CN" sz="2600" i="1" dirty="0"/>
              <a:t>)&gt;0 </a:t>
            </a:r>
            <a:r>
              <a:rPr lang="zh-CN" altLang="en-US" sz="2600" i="1" dirty="0"/>
              <a:t>时， </a:t>
            </a:r>
            <a:r>
              <a:rPr lang="en-US" altLang="zh-CN" sz="2600" i="1" dirty="0"/>
              <a:t>λ</a:t>
            </a:r>
            <a:r>
              <a:rPr lang="zh-CN" altLang="en-US" sz="2600" dirty="0"/>
              <a:t>在上升段， </a:t>
            </a:r>
            <a:r>
              <a:rPr lang="en-US" altLang="zh-CN" sz="2600" i="1" dirty="0"/>
              <a:t>λ</a:t>
            </a:r>
            <a:r>
              <a:rPr lang="en-US" altLang="zh-CN" sz="2600" i="1" baseline="30000" dirty="0"/>
              <a:t>*</a:t>
            </a:r>
            <a:r>
              <a:rPr lang="en-US" altLang="zh-CN" sz="2600" i="1" dirty="0"/>
              <a:t> &lt; λ</a:t>
            </a:r>
            <a:r>
              <a:rPr lang="zh-CN" altLang="en-US" sz="2600" dirty="0"/>
              <a:t>，去掉</a:t>
            </a:r>
            <a:r>
              <a:rPr lang="en-US" altLang="zh-CN" sz="2600" dirty="0"/>
              <a:t>[</a:t>
            </a:r>
            <a:r>
              <a:rPr lang="en-US" altLang="zh-CN" sz="2600" i="1" dirty="0"/>
              <a:t>λ,β</a:t>
            </a:r>
            <a:r>
              <a:rPr lang="en-US" altLang="zh-CN" sz="2600" dirty="0"/>
              <a:t>] </a:t>
            </a:r>
            <a:r>
              <a:rPr lang="zh-CN" altLang="en-US" sz="2600" dirty="0"/>
              <a:t>；</a:t>
            </a:r>
          </a:p>
          <a:p>
            <a:pPr>
              <a:buFont typeface="Wingdings" pitchFamily="2" charset="2"/>
              <a:buNone/>
            </a:pPr>
            <a:r>
              <a:rPr lang="zh-CN" altLang="en-US" sz="2600" dirty="0"/>
              <a:t>       </a:t>
            </a:r>
            <a:r>
              <a:rPr lang="en-US" altLang="zh-CN" sz="2600" i="1" dirty="0"/>
              <a:t>ф′ (</a:t>
            </a:r>
            <a:r>
              <a:rPr lang="en-US" altLang="zh-CN" sz="2600" i="1" dirty="0">
                <a:sym typeface="Wingdings" pitchFamily="2" charset="2"/>
              </a:rPr>
              <a:t>λ</a:t>
            </a:r>
            <a:r>
              <a:rPr lang="en-US" altLang="zh-CN" sz="2600" i="1" dirty="0"/>
              <a:t>)&lt;0 </a:t>
            </a:r>
            <a:r>
              <a:rPr lang="zh-CN" altLang="en-US" sz="2600" i="1" dirty="0"/>
              <a:t>时， </a:t>
            </a:r>
            <a:r>
              <a:rPr lang="en-US" altLang="zh-CN" sz="2600" i="1" dirty="0"/>
              <a:t>λ</a:t>
            </a:r>
            <a:r>
              <a:rPr lang="zh-CN" altLang="en-US" sz="2600" dirty="0"/>
              <a:t>在下降段， </a:t>
            </a:r>
            <a:r>
              <a:rPr lang="en-US" altLang="zh-CN" sz="2600" i="1" dirty="0"/>
              <a:t>λ</a:t>
            </a:r>
            <a:r>
              <a:rPr lang="en-US" altLang="zh-CN" sz="2600" i="1" baseline="30000" dirty="0"/>
              <a:t>*</a:t>
            </a:r>
            <a:r>
              <a:rPr lang="en-US" altLang="zh-CN" sz="2600" i="1" dirty="0"/>
              <a:t> &gt; λ</a:t>
            </a:r>
            <a:r>
              <a:rPr lang="zh-CN" altLang="en-US" sz="2600" dirty="0"/>
              <a:t>，去掉</a:t>
            </a:r>
            <a:r>
              <a:rPr lang="en-US" altLang="zh-CN" sz="2600" dirty="0"/>
              <a:t>[</a:t>
            </a:r>
            <a:r>
              <a:rPr lang="en-US" altLang="zh-CN" sz="2600" i="1" dirty="0"/>
              <a:t>α ,λ</a:t>
            </a:r>
            <a:r>
              <a:rPr lang="en-US" altLang="zh-CN" sz="2600" dirty="0"/>
              <a:t>] </a:t>
            </a:r>
            <a:r>
              <a:rPr lang="zh-CN" altLang="en-US" sz="2600" dirty="0"/>
              <a:t>；</a:t>
            </a:r>
          </a:p>
          <a:p>
            <a:pPr>
              <a:buFont typeface="Wingdings" pitchFamily="2" charset="2"/>
              <a:buNone/>
            </a:pPr>
            <a:r>
              <a:rPr lang="en-US" altLang="zh-CN" sz="2600" dirty="0">
                <a:solidFill>
                  <a:srgbClr val="CC00CC"/>
                </a:solidFill>
              </a:rPr>
              <a:t>(</a:t>
            </a:r>
            <a:r>
              <a:rPr lang="zh-CN" altLang="en-US" sz="2600" dirty="0">
                <a:solidFill>
                  <a:srgbClr val="CC00CC"/>
                </a:solidFill>
              </a:rPr>
              <a:t>算法框图略</a:t>
            </a:r>
            <a:r>
              <a:rPr lang="en-US" altLang="zh-CN" sz="2600" dirty="0">
                <a:solidFill>
                  <a:srgbClr val="CC00CC"/>
                </a:solidFill>
              </a:rPr>
              <a:t>)</a:t>
            </a:r>
          </a:p>
        </p:txBody>
      </p:sp>
      <p:grpSp>
        <p:nvGrpSpPr>
          <p:cNvPr id="66593" name="Group 33"/>
          <p:cNvGrpSpPr/>
          <p:nvPr/>
        </p:nvGrpSpPr>
        <p:grpSpPr bwMode="auto">
          <a:xfrm>
            <a:off x="1379414" y="4394244"/>
            <a:ext cx="3302000" cy="2005101"/>
            <a:chOff x="384" y="2784"/>
            <a:chExt cx="1920" cy="1200"/>
          </a:xfrm>
        </p:grpSpPr>
        <p:sp>
          <p:nvSpPr>
            <p:cNvPr id="66564" name="Line 4"/>
            <p:cNvSpPr>
              <a:spLocks noChangeShapeType="1"/>
            </p:cNvSpPr>
            <p:nvPr/>
          </p:nvSpPr>
          <p:spPr bwMode="auto">
            <a:xfrm>
              <a:off x="528" y="3696"/>
              <a:ext cx="1440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67" name="Freeform 7"/>
            <p:cNvSpPr/>
            <p:nvPr/>
          </p:nvSpPr>
          <p:spPr bwMode="auto">
            <a:xfrm>
              <a:off x="528" y="2784"/>
              <a:ext cx="1248" cy="776"/>
            </a:xfrm>
            <a:custGeom>
              <a:avLst/>
              <a:gdLst>
                <a:gd name="T0" fmla="*/ 0 w 1248"/>
                <a:gd name="T1" fmla="*/ 240 h 776"/>
                <a:gd name="T2" fmla="*/ 144 w 1248"/>
                <a:gd name="T3" fmla="*/ 576 h 776"/>
                <a:gd name="T4" fmla="*/ 288 w 1248"/>
                <a:gd name="T5" fmla="*/ 720 h 776"/>
                <a:gd name="T6" fmla="*/ 384 w 1248"/>
                <a:gd name="T7" fmla="*/ 768 h 776"/>
                <a:gd name="T8" fmla="*/ 480 w 1248"/>
                <a:gd name="T9" fmla="*/ 768 h 776"/>
                <a:gd name="T10" fmla="*/ 576 w 1248"/>
                <a:gd name="T11" fmla="*/ 720 h 776"/>
                <a:gd name="T12" fmla="*/ 720 w 1248"/>
                <a:gd name="T13" fmla="*/ 624 h 776"/>
                <a:gd name="T14" fmla="*/ 768 w 1248"/>
                <a:gd name="T15" fmla="*/ 576 h 776"/>
                <a:gd name="T16" fmla="*/ 864 w 1248"/>
                <a:gd name="T17" fmla="*/ 480 h 776"/>
                <a:gd name="T18" fmla="*/ 1008 w 1248"/>
                <a:gd name="T19" fmla="*/ 336 h 776"/>
                <a:gd name="T20" fmla="*/ 1152 w 1248"/>
                <a:gd name="T21" fmla="*/ 144 h 776"/>
                <a:gd name="T22" fmla="*/ 1248 w 1248"/>
                <a:gd name="T23" fmla="*/ 0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48" h="776">
                  <a:moveTo>
                    <a:pt x="0" y="240"/>
                  </a:moveTo>
                  <a:cubicBezTo>
                    <a:pt x="48" y="368"/>
                    <a:pt x="96" y="496"/>
                    <a:pt x="144" y="576"/>
                  </a:cubicBezTo>
                  <a:cubicBezTo>
                    <a:pt x="192" y="656"/>
                    <a:pt x="248" y="688"/>
                    <a:pt x="288" y="720"/>
                  </a:cubicBezTo>
                  <a:cubicBezTo>
                    <a:pt x="328" y="752"/>
                    <a:pt x="352" y="760"/>
                    <a:pt x="384" y="768"/>
                  </a:cubicBezTo>
                  <a:cubicBezTo>
                    <a:pt x="416" y="776"/>
                    <a:pt x="448" y="776"/>
                    <a:pt x="480" y="768"/>
                  </a:cubicBezTo>
                  <a:cubicBezTo>
                    <a:pt x="512" y="760"/>
                    <a:pt x="536" y="744"/>
                    <a:pt x="576" y="720"/>
                  </a:cubicBezTo>
                  <a:cubicBezTo>
                    <a:pt x="616" y="696"/>
                    <a:pt x="688" y="648"/>
                    <a:pt x="720" y="624"/>
                  </a:cubicBezTo>
                  <a:cubicBezTo>
                    <a:pt x="752" y="600"/>
                    <a:pt x="744" y="600"/>
                    <a:pt x="768" y="576"/>
                  </a:cubicBezTo>
                  <a:cubicBezTo>
                    <a:pt x="792" y="552"/>
                    <a:pt x="824" y="520"/>
                    <a:pt x="864" y="480"/>
                  </a:cubicBezTo>
                  <a:cubicBezTo>
                    <a:pt x="904" y="440"/>
                    <a:pt x="960" y="392"/>
                    <a:pt x="1008" y="336"/>
                  </a:cubicBezTo>
                  <a:cubicBezTo>
                    <a:pt x="1056" y="280"/>
                    <a:pt x="1112" y="200"/>
                    <a:pt x="1152" y="144"/>
                  </a:cubicBezTo>
                  <a:cubicBezTo>
                    <a:pt x="1192" y="88"/>
                    <a:pt x="1232" y="24"/>
                    <a:pt x="1248" y="0"/>
                  </a:cubicBezTo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68" name="Line 8"/>
            <p:cNvSpPr>
              <a:spLocks noChangeShapeType="1"/>
            </p:cNvSpPr>
            <p:nvPr/>
          </p:nvSpPr>
          <p:spPr bwMode="auto">
            <a:xfrm flipV="1">
              <a:off x="768" y="2928"/>
              <a:ext cx="1152" cy="816"/>
            </a:xfrm>
            <a:prstGeom prst="line">
              <a:avLst/>
            </a:prstGeom>
            <a:noFill/>
            <a:ln w="9525">
              <a:solidFill>
                <a:srgbClr val="CC00CC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69" name="Line 9"/>
            <p:cNvSpPr>
              <a:spLocks noChangeShapeType="1"/>
            </p:cNvSpPr>
            <p:nvPr/>
          </p:nvSpPr>
          <p:spPr bwMode="auto">
            <a:xfrm>
              <a:off x="1248" y="3408"/>
              <a:ext cx="0" cy="28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70" name="Rectangle 10"/>
            <p:cNvSpPr>
              <a:spLocks noChangeArrowheads="1"/>
            </p:cNvSpPr>
            <p:nvPr/>
          </p:nvSpPr>
          <p:spPr bwMode="auto">
            <a:xfrm>
              <a:off x="384" y="3744"/>
              <a:ext cx="1920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i="1" dirty="0">
                  <a:solidFill>
                    <a:srgbClr val="0000FF"/>
                  </a:solidFill>
                </a:rPr>
                <a:t>α</a:t>
              </a:r>
              <a:r>
                <a:rPr lang="en-US" altLang="zh-CN" i="1" dirty="0">
                  <a:solidFill>
                    <a:schemeClr val="folHlink"/>
                  </a:solidFill>
                </a:rPr>
                <a:t>      </a:t>
              </a:r>
              <a:r>
                <a:rPr lang="en-US" altLang="zh-CN" i="1" dirty="0">
                  <a:solidFill>
                    <a:srgbClr val="0000FF"/>
                  </a:solidFill>
                </a:rPr>
                <a:t>λ</a:t>
              </a:r>
              <a:r>
                <a:rPr lang="en-US" altLang="zh-CN" i="1" dirty="0">
                  <a:solidFill>
                    <a:schemeClr val="folHlink"/>
                  </a:solidFill>
                </a:rPr>
                <a:t>      </a:t>
              </a:r>
              <a:r>
                <a:rPr lang="en-US" altLang="zh-CN" i="1" dirty="0">
                  <a:solidFill>
                    <a:srgbClr val="0000FF"/>
                  </a:solidFill>
                </a:rPr>
                <a:t>β</a:t>
              </a:r>
            </a:p>
          </p:txBody>
        </p:sp>
        <p:sp>
          <p:nvSpPr>
            <p:cNvPr id="66571" name="Rectangle 11"/>
            <p:cNvSpPr>
              <a:spLocks noChangeArrowheads="1"/>
            </p:cNvSpPr>
            <p:nvPr/>
          </p:nvSpPr>
          <p:spPr bwMode="auto">
            <a:xfrm>
              <a:off x="912" y="3504"/>
              <a:ext cx="432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i="1" dirty="0">
                  <a:solidFill>
                    <a:srgbClr val="0000FF"/>
                  </a:solidFill>
                </a:rPr>
                <a:t>α</a:t>
              </a:r>
            </a:p>
          </p:txBody>
        </p:sp>
        <p:sp>
          <p:nvSpPr>
            <p:cNvPr id="66584" name="Freeform 24"/>
            <p:cNvSpPr/>
            <p:nvPr/>
          </p:nvSpPr>
          <p:spPr bwMode="auto">
            <a:xfrm>
              <a:off x="929" y="3626"/>
              <a:ext cx="56" cy="77"/>
            </a:xfrm>
            <a:custGeom>
              <a:avLst/>
              <a:gdLst>
                <a:gd name="T0" fmla="*/ 0 w 56"/>
                <a:gd name="T1" fmla="*/ 18 h 77"/>
                <a:gd name="T2" fmla="*/ 35 w 56"/>
                <a:gd name="T3" fmla="*/ 6 h 77"/>
                <a:gd name="T4" fmla="*/ 35 w 56"/>
                <a:gd name="T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77">
                  <a:moveTo>
                    <a:pt x="0" y="18"/>
                  </a:moveTo>
                  <a:cubicBezTo>
                    <a:pt x="12" y="14"/>
                    <a:pt x="24" y="0"/>
                    <a:pt x="35" y="6"/>
                  </a:cubicBezTo>
                  <a:cubicBezTo>
                    <a:pt x="56" y="17"/>
                    <a:pt x="35" y="77"/>
                    <a:pt x="35" y="77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591" name="Rectangle 31"/>
                <p:cNvSpPr>
                  <a:spLocks noChangeArrowheads="1"/>
                </p:cNvSpPr>
                <p:nvPr/>
              </p:nvSpPr>
              <p:spPr bwMode="auto">
                <a:xfrm>
                  <a:off x="1536" y="3168"/>
                  <a:ext cx="72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folHlink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100" b="0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altLang="zh-CN" sz="2100" b="0" i="1" dirty="0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𝑎𝑛</m:t>
                        </m:r>
                        <m:r>
                          <a:rPr lang="en-US" altLang="zh-CN" sz="2100" b="0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sz="2100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𝛼</m:t>
                        </m:r>
                        <m:r>
                          <a:rPr lang="en-US" altLang="zh-CN" sz="2100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&gt;0</m:t>
                        </m:r>
                      </m:oMath>
                    </m:oMathPara>
                  </a14:m>
                  <a:endParaRPr lang="en-US" altLang="zh-CN" sz="2100" dirty="0">
                    <a:solidFill>
                      <a:srgbClr val="CC00CC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100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ф′ (</m:t>
                        </m:r>
                        <m:r>
                          <a:rPr lang="en-US" altLang="zh-CN" sz="2100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𝜆</m:t>
                        </m:r>
                        <m:r>
                          <a:rPr lang="en-US" altLang="zh-CN" sz="2100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altLang="zh-CN" sz="2100" i="1" dirty="0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6591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36" y="3168"/>
                  <a:ext cx="720" cy="384"/>
                </a:xfrm>
                <a:prstGeom prst="rect">
                  <a:avLst/>
                </a:prstGeom>
                <a:blipFill>
                  <a:blip r:embed="rId3"/>
                  <a:stretch>
                    <a:fillRect l="-7882" b="-2095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folHlink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594" name="Group 34"/>
          <p:cNvGrpSpPr/>
          <p:nvPr/>
        </p:nvGrpSpPr>
        <p:grpSpPr bwMode="auto">
          <a:xfrm>
            <a:off x="5464051" y="3609181"/>
            <a:ext cx="3632200" cy="2887345"/>
            <a:chOff x="2688" y="2304"/>
            <a:chExt cx="2112" cy="1728"/>
          </a:xfrm>
        </p:grpSpPr>
        <p:sp>
          <p:nvSpPr>
            <p:cNvPr id="66573" name="Line 13"/>
            <p:cNvSpPr>
              <a:spLocks noChangeShapeType="1"/>
            </p:cNvSpPr>
            <p:nvPr/>
          </p:nvSpPr>
          <p:spPr bwMode="auto">
            <a:xfrm>
              <a:off x="2832" y="3696"/>
              <a:ext cx="1680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79" name="Freeform 19"/>
            <p:cNvSpPr/>
            <p:nvPr/>
          </p:nvSpPr>
          <p:spPr bwMode="auto">
            <a:xfrm>
              <a:off x="3120" y="2304"/>
              <a:ext cx="1392" cy="1136"/>
            </a:xfrm>
            <a:custGeom>
              <a:avLst/>
              <a:gdLst>
                <a:gd name="T0" fmla="*/ 0 w 1536"/>
                <a:gd name="T1" fmla="*/ 576 h 1280"/>
                <a:gd name="T2" fmla="*/ 48 w 1536"/>
                <a:gd name="T3" fmla="*/ 720 h 1280"/>
                <a:gd name="T4" fmla="*/ 144 w 1536"/>
                <a:gd name="T5" fmla="*/ 864 h 1280"/>
                <a:gd name="T6" fmla="*/ 336 w 1536"/>
                <a:gd name="T7" fmla="*/ 1056 h 1280"/>
                <a:gd name="T8" fmla="*/ 576 w 1536"/>
                <a:gd name="T9" fmla="*/ 1248 h 1280"/>
                <a:gd name="T10" fmla="*/ 768 w 1536"/>
                <a:gd name="T11" fmla="*/ 1248 h 1280"/>
                <a:gd name="T12" fmla="*/ 960 w 1536"/>
                <a:gd name="T13" fmla="*/ 1056 h 1280"/>
                <a:gd name="T14" fmla="*/ 1152 w 1536"/>
                <a:gd name="T15" fmla="*/ 768 h 1280"/>
                <a:gd name="T16" fmla="*/ 1392 w 1536"/>
                <a:gd name="T17" fmla="*/ 288 h 1280"/>
                <a:gd name="T18" fmla="*/ 1536 w 1536"/>
                <a:gd name="T19" fmla="*/ 0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6" h="1280">
                  <a:moveTo>
                    <a:pt x="0" y="576"/>
                  </a:moveTo>
                  <a:cubicBezTo>
                    <a:pt x="12" y="624"/>
                    <a:pt x="24" y="672"/>
                    <a:pt x="48" y="720"/>
                  </a:cubicBezTo>
                  <a:cubicBezTo>
                    <a:pt x="72" y="768"/>
                    <a:pt x="96" y="808"/>
                    <a:pt x="144" y="864"/>
                  </a:cubicBezTo>
                  <a:cubicBezTo>
                    <a:pt x="192" y="920"/>
                    <a:pt x="264" y="992"/>
                    <a:pt x="336" y="1056"/>
                  </a:cubicBezTo>
                  <a:cubicBezTo>
                    <a:pt x="408" y="1120"/>
                    <a:pt x="504" y="1216"/>
                    <a:pt x="576" y="1248"/>
                  </a:cubicBezTo>
                  <a:cubicBezTo>
                    <a:pt x="648" y="1280"/>
                    <a:pt x="704" y="1280"/>
                    <a:pt x="768" y="1248"/>
                  </a:cubicBezTo>
                  <a:cubicBezTo>
                    <a:pt x="832" y="1216"/>
                    <a:pt x="896" y="1136"/>
                    <a:pt x="960" y="1056"/>
                  </a:cubicBezTo>
                  <a:cubicBezTo>
                    <a:pt x="1024" y="976"/>
                    <a:pt x="1080" y="896"/>
                    <a:pt x="1152" y="768"/>
                  </a:cubicBezTo>
                  <a:cubicBezTo>
                    <a:pt x="1224" y="640"/>
                    <a:pt x="1328" y="416"/>
                    <a:pt x="1392" y="288"/>
                  </a:cubicBezTo>
                  <a:cubicBezTo>
                    <a:pt x="1456" y="160"/>
                    <a:pt x="1512" y="40"/>
                    <a:pt x="1536" y="0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80" name="Line 20"/>
            <p:cNvSpPr>
              <a:spLocks noChangeShapeType="1"/>
            </p:cNvSpPr>
            <p:nvPr/>
          </p:nvSpPr>
          <p:spPr bwMode="auto">
            <a:xfrm>
              <a:off x="2880" y="2784"/>
              <a:ext cx="1296" cy="110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81" name="Rectangle 21"/>
            <p:cNvSpPr>
              <a:spLocks noChangeArrowheads="1"/>
            </p:cNvSpPr>
            <p:nvPr/>
          </p:nvSpPr>
          <p:spPr bwMode="auto">
            <a:xfrm>
              <a:off x="3744" y="3408"/>
              <a:ext cx="528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i="1" dirty="0">
                  <a:solidFill>
                    <a:srgbClr val="0000FF"/>
                  </a:solidFill>
                </a:rPr>
                <a:t>α</a:t>
              </a:r>
            </a:p>
          </p:txBody>
        </p:sp>
        <p:sp>
          <p:nvSpPr>
            <p:cNvPr id="66583" name="Freeform 23"/>
            <p:cNvSpPr/>
            <p:nvPr/>
          </p:nvSpPr>
          <p:spPr bwMode="auto">
            <a:xfrm>
              <a:off x="3887" y="3644"/>
              <a:ext cx="165" cy="47"/>
            </a:xfrm>
            <a:custGeom>
              <a:avLst/>
              <a:gdLst>
                <a:gd name="T0" fmla="*/ 0 w 165"/>
                <a:gd name="T1" fmla="*/ 12 h 47"/>
                <a:gd name="T2" fmla="*/ 106 w 165"/>
                <a:gd name="T3" fmla="*/ 0 h 47"/>
                <a:gd name="T4" fmla="*/ 141 w 165"/>
                <a:gd name="T5" fmla="*/ 12 h 47"/>
                <a:gd name="T6" fmla="*/ 165 w 165"/>
                <a:gd name="T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47">
                  <a:moveTo>
                    <a:pt x="0" y="12"/>
                  </a:moveTo>
                  <a:cubicBezTo>
                    <a:pt x="35" y="8"/>
                    <a:pt x="70" y="0"/>
                    <a:pt x="106" y="0"/>
                  </a:cubicBezTo>
                  <a:cubicBezTo>
                    <a:pt x="118" y="0"/>
                    <a:pt x="131" y="4"/>
                    <a:pt x="141" y="12"/>
                  </a:cubicBezTo>
                  <a:cubicBezTo>
                    <a:pt x="152" y="21"/>
                    <a:pt x="165" y="47"/>
                    <a:pt x="165" y="47"/>
                  </a:cubicBezTo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88" name="Line 28"/>
            <p:cNvSpPr>
              <a:spLocks noChangeShapeType="1"/>
            </p:cNvSpPr>
            <p:nvPr/>
          </p:nvSpPr>
          <p:spPr bwMode="auto">
            <a:xfrm>
              <a:off x="3600" y="3408"/>
              <a:ext cx="0" cy="28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89" name="Rectangle 29"/>
            <p:cNvSpPr>
              <a:spLocks noChangeArrowheads="1"/>
            </p:cNvSpPr>
            <p:nvPr/>
          </p:nvSpPr>
          <p:spPr bwMode="auto">
            <a:xfrm>
              <a:off x="2688" y="3744"/>
              <a:ext cx="21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i="1" dirty="0">
                  <a:solidFill>
                    <a:srgbClr val="0000FF"/>
                  </a:solidFill>
                </a:rPr>
                <a:t>α         λ         β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592" name="Rectangle 32"/>
                <p:cNvSpPr>
                  <a:spLocks noChangeArrowheads="1"/>
                </p:cNvSpPr>
                <p:nvPr/>
              </p:nvSpPr>
              <p:spPr bwMode="auto">
                <a:xfrm>
                  <a:off x="4080" y="3072"/>
                  <a:ext cx="720" cy="4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folHlink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100" b="0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altLang="zh-CN" sz="2100" b="0" i="1" dirty="0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𝑎𝑛</m:t>
                        </m:r>
                        <m:r>
                          <a:rPr lang="en-US" altLang="zh-CN" sz="2100" b="0" i="1" dirty="0">
                            <a:solidFill>
                              <a:srgbClr val="CC00CC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sz="2100" i="1" dirty="0">
                            <a:solidFill>
                              <a:srgbClr val="CC00CC"/>
                            </a:solidFill>
                            <a:latin typeface="Cambria Math"/>
                          </a:rPr>
                          <m:t>𝛼</m:t>
                        </m:r>
                        <m:r>
                          <a:rPr lang="en-US" altLang="zh-CN" sz="2100" i="1" dirty="0">
                            <a:solidFill>
                              <a:srgbClr val="CC00CC"/>
                            </a:solidFill>
                            <a:latin typeface="Cambria Math"/>
                          </a:rPr>
                          <m:t>&lt;0</m:t>
                        </m:r>
                      </m:oMath>
                    </m:oMathPara>
                  </a14:m>
                  <a:endParaRPr lang="en-US" altLang="zh-CN" sz="2100" dirty="0">
                    <a:solidFill>
                      <a:srgbClr val="CC00CC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100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ф′ (</m:t>
                        </m:r>
                        <m:r>
                          <a:rPr lang="en-US" altLang="zh-CN" sz="2100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𝜆</m:t>
                        </m:r>
                        <m:r>
                          <a:rPr lang="en-US" altLang="zh-CN" sz="2100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altLang="zh-CN" sz="2100" i="1" dirty="0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6592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80" y="3072"/>
                  <a:ext cx="720" cy="432"/>
                </a:xfrm>
                <a:prstGeom prst="rect">
                  <a:avLst/>
                </a:prstGeom>
                <a:blipFill>
                  <a:blip r:embed="rId4"/>
                  <a:stretch>
                    <a:fillRect l="-7882" b="-1260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folHlink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(One-dimensional Search)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1278258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6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6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758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6496" y="1088901"/>
                <a:ext cx="9345488" cy="5816842"/>
              </a:xfrm>
            </p:spPr>
            <p:txBody>
              <a:bodyPr/>
              <a:lstStyle/>
              <a:p>
                <a:pPr>
                  <a:buFont typeface="Wingdings" pitchFamily="2" charset="2"/>
                  <a:buNone/>
                </a:pPr>
                <a:r>
                  <a:rPr lang="en-US" altLang="zh-CN" sz="2600" dirty="0"/>
                  <a:t>4</a:t>
                </a:r>
                <a:r>
                  <a:rPr lang="zh-CN" altLang="en-US" sz="2600" dirty="0"/>
                  <a:t>、进退法求初始不确定区间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dirty="0"/>
                  <a:t>   </a:t>
                </a:r>
                <a:r>
                  <a:rPr lang="zh-CN" altLang="en-US" sz="2600" dirty="0">
                    <a:solidFill>
                      <a:schemeClr val="hlink"/>
                    </a:solidFill>
                  </a:rPr>
                  <a:t>找三点使两端点的函数值大于中间点的函数值。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dirty="0">
                    <a:solidFill>
                      <a:schemeClr val="folHlink"/>
                    </a:solidFill>
                  </a:rPr>
                  <a:t>  </a:t>
                </a:r>
                <a:r>
                  <a:rPr lang="zh-CN" altLang="en-US" sz="2600" dirty="0"/>
                  <a:t>思路：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任取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λ</a:t>
                </a:r>
                <a:r>
                  <a:rPr lang="en-US" altLang="zh-CN" sz="260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，步长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δ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 &gt;0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，取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λ</a:t>
                </a:r>
                <a:r>
                  <a:rPr lang="en-US" altLang="zh-CN" sz="26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=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λ</a:t>
                </a:r>
                <a:r>
                  <a:rPr lang="en-US" altLang="zh-CN" sz="260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 + 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δ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600" dirty="0">
                    <a:solidFill>
                      <a:schemeClr val="folHlink"/>
                    </a:solidFill>
                  </a:rPr>
                  <a:t>，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dirty="0">
                    <a:solidFill>
                      <a:schemeClr val="folHlink"/>
                    </a:solidFill>
                  </a:rPr>
                  <a:t>   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1°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6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6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𝝀</m:t>
                    </m:r>
                    <m:r>
                      <a:rPr lang="en-US" altLang="zh-CN" sz="2600" b="1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𝟎</m:t>
                    </m:r>
                    <m:r>
                      <a:rPr lang="en-US" altLang="zh-CN" sz="2600" b="1" i="1" dirty="0">
                        <a:solidFill>
                          <a:schemeClr val="tx1"/>
                        </a:solidFill>
                        <a:latin typeface="Cambria Math"/>
                      </a:rPr>
                      <m:t>)&lt;</m:t>
                    </m:r>
                    <m:r>
                      <a:rPr lang="en-US" altLang="zh-CN" sz="26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600" b="1" i="1" dirty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600" b="1" i="1" dirty="0">
                        <a:solidFill>
                          <a:schemeClr val="tx1"/>
                        </a:solidFill>
                        <a:latin typeface="Cambria Math"/>
                      </a:rPr>
                      <m:t>𝝀</m:t>
                    </m:r>
                    <m:r>
                      <a:rPr lang="en-US" altLang="zh-CN" sz="2600" b="1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600" b="1" i="1" dirty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600" i="1" dirty="0">
                    <a:solidFill>
                      <a:schemeClr val="tx1"/>
                    </a:solidFill>
                  </a:rPr>
                  <a:t>, 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令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δ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=2 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δ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（步长加倍），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λ</a:t>
                </a:r>
                <a:r>
                  <a:rPr lang="en-US" altLang="zh-CN" sz="26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=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λ</a:t>
                </a:r>
                <a:r>
                  <a:rPr lang="en-US" altLang="zh-CN" sz="260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 - 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δ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，</a:t>
                </a:r>
              </a:p>
              <a:p>
                <a:pPr>
                  <a:buNone/>
                </a:pPr>
                <a:r>
                  <a:rPr lang="zh-CN" altLang="en-US" sz="2600" dirty="0">
                    <a:solidFill>
                      <a:schemeClr val="tx1"/>
                    </a:solidFill>
                  </a:rPr>
                  <a:t>                </a:t>
                </a:r>
                <a:r>
                  <a:rPr lang="zh-CN" altLang="en-US" sz="2600" dirty="0">
                    <a:solidFill>
                      <a:srgbClr val="CC00CC"/>
                    </a:solidFill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𝜱</m:t>
                    </m:r>
                    <m:d>
                      <m:dPr>
                        <m:ctrlPr>
                          <a:rPr lang="en-US" altLang="zh-CN" sz="2600" b="1" i="1" dirty="0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600" b="1" i="1" dirty="0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1" i="1" dirty="0" smtClean="0">
                                <a:solidFill>
                                  <a:srgbClr val="CC00CC"/>
                                </a:solidFill>
                                <a:latin typeface="Cambria Math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sz="2600" b="1" i="1" dirty="0" smtClean="0">
                                <a:solidFill>
                                  <a:srgbClr val="CC00CC"/>
                                </a:solidFill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sz="2600" b="1" i="1" dirty="0" smtClean="0">
                        <a:solidFill>
                          <a:srgbClr val="CC00CC"/>
                        </a:solidFill>
                        <a:latin typeface="Cambria Math"/>
                      </a:rPr>
                      <m:t>&lt;</m:t>
                    </m:r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600" b="1" i="1" dirty="0" smtClean="0">
                        <a:solidFill>
                          <a:srgbClr val="CC00CC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600" b="1" i="1" dirty="0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600" b="1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2600" b="1" i="1" dirty="0" smtClean="0">
                        <a:solidFill>
                          <a:srgbClr val="CC00CC"/>
                        </a:solidFill>
                        <a:latin typeface="Cambria Math"/>
                      </a:rPr>
                      <m:t>)</m:t>
                    </m:r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zh-CN" altLang="en-US" sz="2600" dirty="0">
                    <a:solidFill>
                      <a:srgbClr val="CC00CC"/>
                    </a:solidFill>
                  </a:rPr>
                  <a:t>则令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rgbClr val="CC00CC"/>
                        </a:solidFill>
                        <a:latin typeface="Cambria Math"/>
                      </a:rPr>
                      <m:t>1</m:t>
                    </m:r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rgbClr val="CC00CC"/>
                        </a:solidFill>
                        <a:latin typeface="Cambria Math"/>
                      </a:rPr>
                      <m:t>0</m:t>
                    </m:r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 </m:t>
                    </m:r>
                    <m:r>
                      <a:rPr lang="zh-CN" altLang="en-US" sz="2600" i="1" dirty="0">
                        <a:solidFill>
                          <a:srgbClr val="CC00CC"/>
                        </a:solidFill>
                        <a:latin typeface="Cambria Math"/>
                      </a:rPr>
                      <m:t>，</m:t>
                    </m:r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rgbClr val="CC00CC"/>
                        </a:solidFill>
                        <a:latin typeface="Cambria Math"/>
                      </a:rPr>
                      <m:t>0</m:t>
                    </m:r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rgbClr val="CC00CC"/>
                        </a:solidFill>
                        <a:latin typeface="Cambria Math"/>
                      </a:rPr>
                      <m:t>2</m:t>
                    </m:r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600" dirty="0">
                    <a:solidFill>
                      <a:srgbClr val="CC00CC"/>
                    </a:solidFill>
                  </a:rPr>
                  <a:t>,</a:t>
                </a:r>
                <a:r>
                  <a:rPr lang="zh-CN" altLang="en-US" sz="2600" dirty="0">
                    <a:solidFill>
                      <a:srgbClr val="CC00CC"/>
                    </a:solidFill>
                  </a:rPr>
                  <a:t>重复 </a:t>
                </a:r>
                <a:r>
                  <a:rPr lang="en-US" altLang="zh-CN" sz="2600" dirty="0">
                    <a:solidFill>
                      <a:srgbClr val="CC00CC"/>
                    </a:solidFill>
                  </a:rPr>
                  <a:t>1°</a:t>
                </a:r>
              </a:p>
              <a:p>
                <a:pPr>
                  <a:buNone/>
                </a:pPr>
                <a:r>
                  <a:rPr lang="en-US" altLang="zh-CN" sz="2600" dirty="0">
                    <a:solidFill>
                      <a:srgbClr val="CC00CC"/>
                    </a:solidFill>
                  </a:rPr>
                  <a:t>                </a:t>
                </a:r>
                <a:r>
                  <a:rPr lang="zh-CN" altLang="en-US" sz="2600" dirty="0">
                    <a:solidFill>
                      <a:srgbClr val="CC00CC"/>
                    </a:solidFill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𝜱</m:t>
                    </m:r>
                    <m:d>
                      <m:dPr>
                        <m:ctrlPr>
                          <a:rPr lang="en-US" altLang="zh-CN" sz="2600" i="1" dirty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600" i="1" dirty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i="1" dirty="0">
                                <a:solidFill>
                                  <a:srgbClr val="CC00CC"/>
                                </a:solidFill>
                                <a:latin typeface="Cambria Math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sz="2600" i="1" dirty="0">
                                <a:solidFill>
                                  <a:srgbClr val="CC00CC"/>
                                </a:solidFill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sz="2600" b="1" i="1" dirty="0" smtClean="0">
                        <a:solidFill>
                          <a:srgbClr val="CC00CC"/>
                        </a:solidFill>
                        <a:latin typeface="Cambria Math"/>
                      </a:rPr>
                      <m:t>&gt;</m:t>
                    </m:r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600" i="1" dirty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>
                            <a:solidFill>
                              <a:srgbClr val="CC00CC"/>
                            </a:solidFill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600" i="1" dirty="0">
                            <a:solidFill>
                              <a:srgbClr val="CC00CC"/>
                            </a:solidFill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),</m:t>
                    </m:r>
                  </m:oMath>
                </a14:m>
                <a:r>
                  <a:rPr lang="zh-CN" altLang="en-US" sz="2600" dirty="0">
                    <a:solidFill>
                      <a:srgbClr val="CC00CC"/>
                    </a:solidFill>
                  </a:rPr>
                  <a:t>则停，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𝛼</m:t>
                    </m:r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= </m:t>
                    </m:r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rgbClr val="CC00CC"/>
                        </a:solidFill>
                        <a:latin typeface="Cambria Math"/>
                      </a:rPr>
                      <m:t>2</m:t>
                    </m:r>
                    <m:r>
                      <a:rPr lang="zh-CN" altLang="en-US" sz="2600" i="1" dirty="0">
                        <a:solidFill>
                          <a:srgbClr val="CC00CC"/>
                        </a:solidFill>
                        <a:latin typeface="Cambria Math"/>
                      </a:rPr>
                      <m:t>，</m:t>
                    </m:r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𝛽</m:t>
                    </m:r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= </m:t>
                    </m:r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rgbClr val="CC00CC"/>
                        </a:solidFill>
                        <a:latin typeface="Cambria Math"/>
                      </a:rPr>
                      <m:t>1</m:t>
                    </m:r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600" dirty="0">
                    <a:solidFill>
                      <a:srgbClr val="CC00CC"/>
                    </a:solidFill>
                  </a:rPr>
                  <a:t>(</a:t>
                </a:r>
                <a:r>
                  <a:rPr lang="zh-CN" altLang="en-US" sz="2600" dirty="0">
                    <a:solidFill>
                      <a:srgbClr val="CC00CC"/>
                    </a:solidFill>
                  </a:rPr>
                  <a:t>图</a:t>
                </a:r>
                <a:r>
                  <a:rPr lang="en-US" altLang="zh-CN" sz="2600" dirty="0">
                    <a:solidFill>
                      <a:srgbClr val="CC00CC"/>
                    </a:solidFill>
                  </a:rPr>
                  <a:t>1)</a:t>
                </a:r>
              </a:p>
              <a:p>
                <a:pPr>
                  <a:buNone/>
                </a:pPr>
                <a:r>
                  <a:rPr lang="en-US" altLang="zh-CN" sz="2600" i="1" dirty="0">
                    <a:solidFill>
                      <a:schemeClr val="tx1"/>
                    </a:solidFill>
                  </a:rPr>
                  <a:t>   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2°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</a:rPr>
                      <m:t>𝜱</m:t>
                    </m:r>
                    <m:d>
                      <m:dPr>
                        <m:ctrlPr>
                          <a:rPr lang="en-US" altLang="zh-CN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𝝀</m:t>
                        </m:r>
                        <m:r>
                          <a:rPr lang="en-US" altLang="zh-CN" sz="2600" i="1" baseline="-25000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𝟎</m:t>
                        </m:r>
                      </m:e>
                    </m:d>
                    <m:r>
                      <a:rPr lang="en-US" altLang="zh-CN" sz="26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&gt;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</a:rPr>
                      <m:t>𝝀</m:t>
                    </m:r>
                    <m:r>
                      <a:rPr lang="en-US" altLang="zh-CN" sz="260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600" dirty="0">
                    <a:solidFill>
                      <a:schemeClr val="tx1"/>
                    </a:solidFill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𝛿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=2 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𝛿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2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</a:rPr>
                      <m:t> +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</a:rPr>
                      <m:t>𝛿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2600" dirty="0">
                    <a:solidFill>
                      <a:schemeClr val="tx1"/>
                    </a:solidFill>
                  </a:rPr>
                  <a:t>，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i="1" dirty="0">
                    <a:solidFill>
                      <a:schemeClr val="tx1"/>
                    </a:solidFill>
                  </a:rPr>
                  <a:t>                </a:t>
                </a:r>
                <a:r>
                  <a:rPr lang="zh-CN" altLang="en-US" sz="2600" dirty="0">
                    <a:solidFill>
                      <a:srgbClr val="FF0000"/>
                    </a:solidFill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/>
                      </a:rPr>
                      <m:t>𝜱</m:t>
                    </m:r>
                    <m:d>
                      <m:dPr>
                        <m:ctrlP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sz="26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/>
                      </a:rPr>
                      <m:t>&lt;</m:t>
                    </m:r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600" b="1" i="0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600" dirty="0">
                    <a:solidFill>
                      <a:srgbClr val="FF0000"/>
                    </a:solidFill>
                  </a:rPr>
                  <a:t>,</a:t>
                </a:r>
                <a:r>
                  <a:rPr lang="zh-CN" altLang="en-US" sz="2600" dirty="0">
                    <a:solidFill>
                      <a:srgbClr val="FF0000"/>
                    </a:solidFill>
                  </a:rPr>
                  <a:t>则令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rgbClr val="FF0000"/>
                        </a:solidFill>
                        <a:latin typeface="Cambria Math"/>
                      </a:rPr>
                      <m:t>0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rgbClr val="FF0000"/>
                        </a:solidFill>
                        <a:latin typeface="Cambria Math"/>
                      </a:rPr>
                      <m:t>1</m:t>
                    </m:r>
                    <m:r>
                      <a:rPr lang="zh-CN" altLang="en-US" sz="2600" i="1" dirty="0">
                        <a:solidFill>
                          <a:srgbClr val="FF0000"/>
                        </a:solidFill>
                        <a:latin typeface="Cambria Math"/>
                      </a:rPr>
                      <m:t>，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rgbClr val="FF0000"/>
                        </a:solidFill>
                        <a:latin typeface="Cambria Math"/>
                      </a:rPr>
                      <m:t>1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rgbClr val="FF0000"/>
                        </a:solidFill>
                        <a:latin typeface="Cambria Math"/>
                      </a:rPr>
                      <m:t>2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600" dirty="0">
                    <a:solidFill>
                      <a:srgbClr val="FF0000"/>
                    </a:solidFill>
                  </a:rPr>
                  <a:t>,</a:t>
                </a:r>
                <a:r>
                  <a:rPr lang="zh-CN" altLang="en-US" sz="2600" dirty="0">
                    <a:solidFill>
                      <a:srgbClr val="FF0000"/>
                    </a:solidFill>
                  </a:rPr>
                  <a:t>重复 </a:t>
                </a:r>
                <a:r>
                  <a:rPr lang="en-US" altLang="zh-CN" sz="2600" dirty="0">
                    <a:solidFill>
                      <a:srgbClr val="FF0000"/>
                    </a:solidFill>
                  </a:rPr>
                  <a:t>2°</a:t>
                </a:r>
              </a:p>
              <a:p>
                <a:pPr>
                  <a:buNone/>
                </a:pPr>
                <a:r>
                  <a:rPr lang="en-US" altLang="zh-CN" sz="2600" dirty="0">
                    <a:solidFill>
                      <a:srgbClr val="FF0000"/>
                    </a:solidFill>
                  </a:rPr>
                  <a:t>                </a:t>
                </a:r>
                <a:r>
                  <a:rPr lang="zh-CN" altLang="en-US" sz="2600" dirty="0">
                    <a:solidFill>
                      <a:srgbClr val="FF0000"/>
                    </a:solidFill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600" i="1">
                        <a:solidFill>
                          <a:srgbClr val="FF0000"/>
                        </a:solidFill>
                        <a:latin typeface="Cambria Math"/>
                      </a:rPr>
                      <m:t>𝜱</m:t>
                    </m:r>
                    <m:d>
                      <m:dPr>
                        <m:ctrlP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sz="2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/>
                      </a:rPr>
                      <m:t>&gt;</m:t>
                    </m:r>
                    <m:r>
                      <a:rPr lang="en-US" altLang="zh-CN" sz="2600" i="1">
                        <a:solidFill>
                          <a:srgbClr val="FF0000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60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600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600" dirty="0">
                    <a:solidFill>
                      <a:srgbClr val="FF0000"/>
                    </a:solidFill>
                  </a:rPr>
                  <a:t>,</a:t>
                </a:r>
                <a:r>
                  <a:rPr lang="zh-CN" altLang="en-US" sz="2600" dirty="0">
                    <a:solidFill>
                      <a:srgbClr val="FF0000"/>
                    </a:solidFill>
                  </a:rPr>
                  <a:t>则停，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𝛼</m:t>
                    </m:r>
                    <m:r>
                      <a:rPr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= </m:t>
                    </m:r>
                    <m:r>
                      <a:rPr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rgbClr val="FF0000"/>
                        </a:solidFill>
                        <a:latin typeface="Cambria Math"/>
                      </a:rPr>
                      <m:t>0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zh-CN" altLang="en-US" sz="2600" i="1" dirty="0">
                        <a:solidFill>
                          <a:srgbClr val="FF0000"/>
                        </a:solidFill>
                        <a:latin typeface="Cambria Math"/>
                      </a:rPr>
                      <m:t>，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</a:rPr>
                      <m:t>𝛽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</a:rPr>
                      <m:t>= 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rgbClr val="FF0000"/>
                        </a:solidFill>
                        <a:latin typeface="Cambria Math"/>
                      </a:rPr>
                      <m:t>2 </m:t>
                    </m:r>
                  </m:oMath>
                </a14:m>
                <a:r>
                  <a:rPr lang="en-US" altLang="zh-CN" sz="2600" dirty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sz="2600" dirty="0">
                    <a:solidFill>
                      <a:srgbClr val="FF0000"/>
                    </a:solidFill>
                  </a:rPr>
                  <a:t>图</a:t>
                </a:r>
                <a:r>
                  <a:rPr lang="en-US" altLang="zh-CN" sz="26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sz="2600" i="1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75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6496" y="1088901"/>
                <a:ext cx="9345488" cy="5816842"/>
              </a:xfrm>
              <a:blipFill rotWithShape="1">
                <a:blip r:embed="rId2"/>
                <a:stretch>
                  <a:fillRect l="-1174" t="-1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7588" name="AutoShape 4"/>
          <p:cNvSpPr/>
          <p:nvPr/>
        </p:nvSpPr>
        <p:spPr bwMode="auto">
          <a:xfrm>
            <a:off x="1508770" y="3111565"/>
            <a:ext cx="330200" cy="641632"/>
          </a:xfrm>
          <a:prstGeom prst="leftBrace">
            <a:avLst>
              <a:gd name="adj1" fmla="val 16667"/>
              <a:gd name="adj2" fmla="val 50000"/>
            </a:avLst>
          </a:prstGeom>
          <a:noFill/>
          <a:ln w="9525">
            <a:solidFill>
              <a:schemeClr val="fol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7850" tIns="48925" rIns="97850" bIns="48925" anchor="ctr"/>
          <a:lstStyle/>
          <a:p>
            <a:endParaRPr lang="zh-CN" altLang="en-US"/>
          </a:p>
        </p:txBody>
      </p:sp>
      <p:sp>
        <p:nvSpPr>
          <p:cNvPr id="67589" name="AutoShape 5"/>
          <p:cNvSpPr/>
          <p:nvPr/>
        </p:nvSpPr>
        <p:spPr bwMode="auto">
          <a:xfrm>
            <a:off x="1508770" y="4617293"/>
            <a:ext cx="330200" cy="641632"/>
          </a:xfrm>
          <a:prstGeom prst="leftBrace">
            <a:avLst>
              <a:gd name="adj1" fmla="val 16667"/>
              <a:gd name="adj2" fmla="val 50000"/>
            </a:avLst>
          </a:prstGeom>
          <a:noFill/>
          <a:ln w="9525">
            <a:solidFill>
              <a:schemeClr val="fol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7850" tIns="48925" rIns="97850" bIns="48925" anchor="ctr"/>
          <a:lstStyle/>
          <a:p>
            <a:endParaRPr lang="zh-CN" altLang="en-US"/>
          </a:p>
        </p:txBody>
      </p:sp>
      <p:grpSp>
        <p:nvGrpSpPr>
          <p:cNvPr id="67610" name="Group 26"/>
          <p:cNvGrpSpPr/>
          <p:nvPr/>
        </p:nvGrpSpPr>
        <p:grpSpPr bwMode="auto">
          <a:xfrm>
            <a:off x="930920" y="5337373"/>
            <a:ext cx="3302000" cy="1628083"/>
            <a:chOff x="480" y="2928"/>
            <a:chExt cx="1920" cy="1248"/>
          </a:xfrm>
        </p:grpSpPr>
        <p:sp>
          <p:nvSpPr>
            <p:cNvPr id="67593" name="Line 9"/>
            <p:cNvSpPr>
              <a:spLocks noChangeShapeType="1"/>
            </p:cNvSpPr>
            <p:nvPr/>
          </p:nvSpPr>
          <p:spPr bwMode="auto">
            <a:xfrm>
              <a:off x="1776" y="2928"/>
              <a:ext cx="1" cy="48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7597" name="Group 13"/>
            <p:cNvGrpSpPr/>
            <p:nvPr/>
          </p:nvGrpSpPr>
          <p:grpSpPr bwMode="auto">
            <a:xfrm>
              <a:off x="480" y="3120"/>
              <a:ext cx="1920" cy="1056"/>
              <a:chOff x="480" y="3120"/>
              <a:chExt cx="1920" cy="1056"/>
            </a:xfrm>
          </p:grpSpPr>
          <p:sp>
            <p:nvSpPr>
              <p:cNvPr id="67590" name="Line 6"/>
              <p:cNvSpPr>
                <a:spLocks noChangeShapeType="1"/>
              </p:cNvSpPr>
              <p:nvPr/>
            </p:nvSpPr>
            <p:spPr bwMode="auto">
              <a:xfrm>
                <a:off x="528" y="3408"/>
                <a:ext cx="1872" cy="1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591" name="Line 7"/>
              <p:cNvSpPr>
                <a:spLocks noChangeShapeType="1"/>
              </p:cNvSpPr>
              <p:nvPr/>
            </p:nvSpPr>
            <p:spPr bwMode="auto">
              <a:xfrm>
                <a:off x="720" y="3312"/>
                <a:ext cx="1" cy="96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592" name="Line 8"/>
              <p:cNvSpPr>
                <a:spLocks noChangeShapeType="1"/>
              </p:cNvSpPr>
              <p:nvPr/>
            </p:nvSpPr>
            <p:spPr bwMode="auto">
              <a:xfrm>
                <a:off x="1344" y="3120"/>
                <a:ext cx="1" cy="2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594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480" y="3504"/>
                    <a:ext cx="1872" cy="67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2100" b="1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𝝀</m:t>
                        </m:r>
                        <m:r>
                          <a:rPr lang="en-US" altLang="zh-CN" sz="2100" b="1" i="1" baseline="-25000" dirty="0">
                            <a:solidFill>
                              <a:srgbClr val="CC00CC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n-US" altLang="zh-CN" sz="2100" b="1" i="1" baseline="-25000" dirty="0">
                            <a:solidFill>
                              <a:srgbClr val="CC00CC"/>
                            </a:solidFill>
                            <a:latin typeface="Cambria Math"/>
                          </a:rPr>
                          <m:t> </m:t>
                        </m:r>
                      </m:oMath>
                    </a14:m>
                    <a:r>
                      <a:rPr lang="en-US" altLang="zh-CN" sz="2100" b="0" i="1" baseline="-25000" dirty="0">
                        <a:solidFill>
                          <a:srgbClr val="CC00CC"/>
                        </a:solidFill>
                      </a:rPr>
                      <a:t> </a:t>
                    </a:r>
                    <a:r>
                      <a:rPr lang="en-US" altLang="zh-CN" sz="2100" b="0" i="1" baseline="-25000" dirty="0">
                        <a:solidFill>
                          <a:schemeClr val="folHlink"/>
                        </a:solidFill>
                      </a:rPr>
                      <a:t>            </a:t>
                    </a:r>
                    <a14:m>
                      <m:oMath xmlns:m="http://schemas.openxmlformats.org/officeDocument/2006/math">
                        <m:r>
                          <a:rPr lang="en-US" altLang="zh-CN" sz="2100" b="1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𝝀</m:t>
                        </m:r>
                        <m:r>
                          <a:rPr lang="en-US" altLang="zh-CN" sz="2100" b="1" i="1" baseline="-25000" dirty="0">
                            <a:solidFill>
                              <a:srgbClr val="CC00CC"/>
                            </a:solidFill>
                            <a:latin typeface="Cambria Math"/>
                          </a:rPr>
                          <m:t>𝟎</m:t>
                        </m:r>
                      </m:oMath>
                    </a14:m>
                    <a:r>
                      <a:rPr lang="en-US" altLang="zh-CN" sz="2100" b="0" i="1" dirty="0">
                        <a:solidFill>
                          <a:srgbClr val="CC00CC"/>
                        </a:solidFill>
                      </a:rPr>
                      <a:t>      </a:t>
                    </a:r>
                    <a14:m>
                      <m:oMath xmlns:m="http://schemas.openxmlformats.org/officeDocument/2006/math">
                        <m:r>
                          <a:rPr lang="en-US" altLang="zh-CN" sz="2100" b="1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𝝀</m:t>
                        </m:r>
                        <m:r>
                          <a:rPr lang="en-US" altLang="zh-CN" sz="2100" b="1" i="1" baseline="-25000" dirty="0">
                            <a:solidFill>
                              <a:srgbClr val="CC00CC"/>
                            </a:solidFill>
                            <a:latin typeface="Cambria Math"/>
                          </a:rPr>
                          <m:t>𝟏</m:t>
                        </m:r>
                      </m:oMath>
                    </a14:m>
                    <a:endParaRPr lang="en-US" altLang="zh-CN" sz="2100" i="1" baseline="-25000" dirty="0">
                      <a:solidFill>
                        <a:srgbClr val="CC00CC"/>
                      </a:solidFill>
                    </a:endParaRPr>
                  </a:p>
                  <a:p>
                    <a:r>
                      <a:rPr lang="en-US" altLang="zh-CN" sz="2100" b="0" baseline="-25000" dirty="0">
                        <a:solidFill>
                          <a:srgbClr val="CC00CC"/>
                        </a:solidFill>
                      </a:rPr>
                      <a:t>                      </a:t>
                    </a:r>
                    <a:r>
                      <a:rPr lang="zh-CN" altLang="en-US" sz="2100" b="0" baseline="-25000" dirty="0">
                        <a:solidFill>
                          <a:srgbClr val="CC00CC"/>
                        </a:solidFill>
                      </a:rPr>
                      <a:t>向左找</a:t>
                    </a:r>
                    <a14:m>
                      <m:oMath xmlns:m="http://schemas.openxmlformats.org/officeDocument/2006/math">
                        <m:r>
                          <a:rPr lang="en-US" altLang="zh-CN" sz="2100" b="1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𝝀</m:t>
                        </m:r>
                        <m:r>
                          <a:rPr lang="en-US" altLang="zh-CN" sz="2100" b="1" i="1" baseline="-25000" dirty="0">
                            <a:solidFill>
                              <a:srgbClr val="CC00CC"/>
                            </a:solidFill>
                            <a:latin typeface="Cambria Math"/>
                          </a:rPr>
                          <m:t>𝟐</m:t>
                        </m:r>
                      </m:oMath>
                    </a14:m>
                    <a:endParaRPr lang="en-US" altLang="zh-CN" sz="2100" i="1" baseline="-25000" dirty="0">
                      <a:solidFill>
                        <a:srgbClr val="CC00CC"/>
                      </a:solidFill>
                    </a:endParaRPr>
                  </a:p>
                  <a:p>
                    <a:r>
                      <a:rPr lang="en-US" altLang="zh-CN" sz="2100" baseline="-25000" dirty="0">
                        <a:solidFill>
                          <a:srgbClr val="CC00CC"/>
                        </a:solidFill>
                      </a:rPr>
                      <a:t>                         </a:t>
                    </a:r>
                    <a:r>
                      <a:rPr lang="zh-CN" altLang="en-US" baseline="-25000" dirty="0">
                        <a:solidFill>
                          <a:srgbClr val="CC00CC"/>
                        </a:solidFill>
                      </a:rPr>
                      <a:t>图</a:t>
                    </a:r>
                    <a:r>
                      <a:rPr lang="en-US" altLang="zh-CN" baseline="-25000" dirty="0">
                        <a:solidFill>
                          <a:srgbClr val="CC00CC"/>
                        </a:solidFill>
                      </a:rPr>
                      <a:t>1</a:t>
                    </a:r>
                    <a:r>
                      <a:rPr lang="en-US" altLang="zh-CN" sz="2100" b="0" baseline="-25000" dirty="0">
                        <a:solidFill>
                          <a:srgbClr val="CC00CC"/>
                        </a:solidFill>
                      </a:rPr>
                      <a:t> </a:t>
                    </a:r>
                  </a:p>
                  <a:p>
                    <a:r>
                      <a:rPr lang="en-US" altLang="zh-CN" sz="2100" b="0" baseline="-25000" dirty="0">
                        <a:solidFill>
                          <a:schemeClr val="folHlink"/>
                        </a:solidFill>
                      </a:rPr>
                      <a:t>                                 </a:t>
                    </a:r>
                  </a:p>
                </p:txBody>
              </p:sp>
            </mc:Choice>
            <mc:Fallback xmlns="">
              <p:sp>
                <p:nvSpPr>
                  <p:cNvPr id="67594" name="Rectangle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80" y="3504"/>
                    <a:ext cx="1872" cy="672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t="-9028" b="-10417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p:sp>
            <p:nvSpPr>
              <p:cNvPr id="67596" name="Line 12"/>
              <p:cNvSpPr>
                <a:spLocks noChangeShapeType="1"/>
              </p:cNvSpPr>
              <p:nvPr/>
            </p:nvSpPr>
            <p:spPr bwMode="auto">
              <a:xfrm flipH="1">
                <a:off x="1008" y="3840"/>
                <a:ext cx="288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67609" name="Group 25"/>
          <p:cNvGrpSpPr/>
          <p:nvPr/>
        </p:nvGrpSpPr>
        <p:grpSpPr bwMode="auto">
          <a:xfrm>
            <a:off x="5613400" y="5337373"/>
            <a:ext cx="3136900" cy="1584176"/>
            <a:chOff x="3264" y="2976"/>
            <a:chExt cx="1824" cy="1200"/>
          </a:xfrm>
        </p:grpSpPr>
        <p:sp>
          <p:nvSpPr>
            <p:cNvPr id="67603" name="Line 19"/>
            <p:cNvSpPr>
              <a:spLocks noChangeShapeType="1"/>
            </p:cNvSpPr>
            <p:nvPr/>
          </p:nvSpPr>
          <p:spPr bwMode="auto">
            <a:xfrm>
              <a:off x="3264" y="3408"/>
              <a:ext cx="182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04" name="Line 20"/>
            <p:cNvSpPr>
              <a:spLocks noChangeShapeType="1"/>
            </p:cNvSpPr>
            <p:nvPr/>
          </p:nvSpPr>
          <p:spPr bwMode="auto">
            <a:xfrm>
              <a:off x="3504" y="2976"/>
              <a:ext cx="0" cy="43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05" name="Line 21"/>
            <p:cNvSpPr>
              <a:spLocks noChangeShapeType="1"/>
            </p:cNvSpPr>
            <p:nvPr/>
          </p:nvSpPr>
          <p:spPr bwMode="auto">
            <a:xfrm>
              <a:off x="3888" y="3168"/>
              <a:ext cx="0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06" name="Line 22"/>
            <p:cNvSpPr>
              <a:spLocks noChangeShapeType="1"/>
            </p:cNvSpPr>
            <p:nvPr/>
          </p:nvSpPr>
          <p:spPr bwMode="auto">
            <a:xfrm>
              <a:off x="4560" y="3360"/>
              <a:ext cx="0" cy="4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607" name="Rectangle 23"/>
                <p:cNvSpPr>
                  <a:spLocks noChangeArrowheads="1"/>
                </p:cNvSpPr>
                <p:nvPr/>
              </p:nvSpPr>
              <p:spPr bwMode="auto">
                <a:xfrm>
                  <a:off x="3264" y="3545"/>
                  <a:ext cx="1824" cy="6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folHlink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CN" sz="2100" b="0" dirty="0">
                      <a:solidFill>
                        <a:schemeClr val="folHlink"/>
                      </a:solidFill>
                    </a:rPr>
                    <a:t>  </a:t>
                  </a:r>
                  <a14:m>
                    <m:oMath xmlns:m="http://schemas.openxmlformats.org/officeDocument/2006/math">
                      <m:r>
                        <a:rPr lang="en-US" altLang="zh-CN" sz="21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𝝀</m:t>
                      </m:r>
                      <m:r>
                        <a:rPr lang="en-US" altLang="zh-CN" sz="2100" b="1" i="1" baseline="-25000" dirty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zh-CN" sz="21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     </m:t>
                      </m:r>
                      <m:r>
                        <a:rPr lang="en-US" altLang="zh-CN" sz="21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         </m:t>
                      </m:r>
                      <m:r>
                        <a:rPr lang="en-US" altLang="zh-CN" sz="21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altLang="zh-CN" sz="21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𝝀</m:t>
                      </m:r>
                      <m:r>
                        <a:rPr lang="en-US" altLang="zh-CN" sz="2100" b="1" i="1" baseline="-25000" dirty="0">
                          <a:solidFill>
                            <a:srgbClr val="FF0000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altLang="zh-CN" sz="2100" b="1" i="1" baseline="-25000" dirty="0">
                          <a:solidFill>
                            <a:srgbClr val="FF0000"/>
                          </a:solidFill>
                          <a:latin typeface="Cambria Math"/>
                        </a:rPr>
                        <m:t>                    </m:t>
                      </m:r>
                      <m:r>
                        <a:rPr lang="en-US" altLang="zh-CN" sz="21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𝝀</m:t>
                      </m:r>
                      <m:r>
                        <a:rPr lang="en-US" altLang="zh-CN" sz="2100" b="1" i="1" baseline="-25000" dirty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altLang="zh-CN" sz="2100" b="1" i="1" baseline="-25000" dirty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</m:oMath>
                  </a14:m>
                  <a:endParaRPr lang="en-US" altLang="zh-CN" sz="2100" baseline="-25000" dirty="0">
                    <a:solidFill>
                      <a:srgbClr val="FF0000"/>
                    </a:solidFill>
                  </a:endParaRPr>
                </a:p>
                <a:p>
                  <a:r>
                    <a:rPr lang="en-US" altLang="zh-CN" sz="2100" b="0" baseline="-25000" dirty="0">
                      <a:solidFill>
                        <a:srgbClr val="FF0000"/>
                      </a:solidFill>
                    </a:rPr>
                    <a:t>                      </a:t>
                  </a:r>
                  <a:r>
                    <a:rPr lang="zh-CN" altLang="en-US" sz="2100" b="0" baseline="-25000" dirty="0">
                      <a:solidFill>
                        <a:srgbClr val="FF0000"/>
                      </a:solidFill>
                    </a:rPr>
                    <a:t>向右找</a:t>
                  </a:r>
                  <a14:m>
                    <m:oMath xmlns:m="http://schemas.openxmlformats.org/officeDocument/2006/math">
                      <m:r>
                        <a:rPr lang="en-US" altLang="zh-CN" sz="21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𝜆</m:t>
                      </m:r>
                      <m:r>
                        <a:rPr lang="en-US" altLang="zh-CN" sz="2100" b="0" i="1" baseline="-25000" dirty="0">
                          <a:solidFill>
                            <a:srgbClr val="FF0000"/>
                          </a:solidFill>
                          <a:latin typeface="Cambria Math"/>
                        </a:rPr>
                        <m:t>2</m:t>
                      </m:r>
                    </m:oMath>
                  </a14:m>
                  <a:endParaRPr lang="en-US" altLang="zh-CN" sz="2100" b="0" i="1" baseline="-25000" dirty="0">
                    <a:solidFill>
                      <a:srgbClr val="FF0000"/>
                    </a:solidFill>
                  </a:endParaRPr>
                </a:p>
                <a:p>
                  <a:r>
                    <a:rPr lang="en-US" altLang="zh-CN" sz="2100" b="0" dirty="0">
                      <a:solidFill>
                        <a:srgbClr val="FF0000"/>
                      </a:solidFill>
                    </a:rPr>
                    <a:t>                </a:t>
                  </a:r>
                  <a:r>
                    <a:rPr lang="zh-CN" altLang="en-US" sz="1600" dirty="0">
                      <a:solidFill>
                        <a:srgbClr val="FF0000"/>
                      </a:solidFill>
                    </a:rPr>
                    <a:t>图</a:t>
                  </a:r>
                  <a:r>
                    <a:rPr lang="en-US" altLang="zh-CN" sz="1600" dirty="0">
                      <a:solidFill>
                        <a:srgbClr val="FF0000"/>
                      </a:solidFill>
                    </a:rPr>
                    <a:t>2</a:t>
                  </a:r>
                  <a:endParaRPr lang="en-US" altLang="zh-CN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7607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64" y="3545"/>
                  <a:ext cx="1824" cy="631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4412" b="-2132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folHlink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67608" name="Line 24"/>
            <p:cNvSpPr>
              <a:spLocks noChangeShapeType="1"/>
            </p:cNvSpPr>
            <p:nvPr/>
          </p:nvSpPr>
          <p:spPr bwMode="auto">
            <a:xfrm>
              <a:off x="3552" y="3840"/>
              <a:ext cx="288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(One-dimensional Search)</a:t>
            </a:r>
            <a:endParaRPr lang="zh-CN" altLang="en-US" dirty="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7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7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7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7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75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75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76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7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7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 uiExpand="1" build="p"/>
      <p:bldP spid="67588" grpId="0" uiExpand="1" animBg="1"/>
      <p:bldP spid="67589" grpId="0" uiExpan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861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88504" y="1232918"/>
                <a:ext cx="9169846" cy="5029682"/>
              </a:xfrm>
            </p:spPr>
            <p:txBody>
              <a:bodyPr/>
              <a:lstStyle/>
              <a:p>
                <a:pPr>
                  <a:buFont typeface="Wingdings" pitchFamily="2" charset="2"/>
                  <a:buNone/>
                </a:pPr>
                <a:r>
                  <a:rPr lang="en-US" altLang="zh-CN" dirty="0"/>
                  <a:t>4</a:t>
                </a:r>
                <a:r>
                  <a:rPr lang="zh-CN" altLang="en-US" dirty="0"/>
                  <a:t>、进退法求初始不确定区间（续）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（自己画算法框图）</a:t>
                </a:r>
              </a:p>
              <a:p>
                <a:r>
                  <a:rPr lang="zh-CN" altLang="en-US" b="0" dirty="0">
                    <a:solidFill>
                      <a:srgbClr val="FF0000"/>
                    </a:solidFill>
                  </a:rPr>
                  <a:t>注意</a:t>
                </a:r>
                <a:endParaRPr lang="en-US" altLang="zh-CN" b="0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C00CC"/>
                        </a:solidFill>
                        <a:latin typeface="Cambria Math"/>
                      </a:rPr>
                      <m:t>𝜹</m:t>
                    </m:r>
                    <m:r>
                      <a:rPr lang="en-US" altLang="zh-CN" b="1" i="1" dirty="0" smtClean="0">
                        <a:solidFill>
                          <a:srgbClr val="CC00CC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b="1" dirty="0">
                    <a:solidFill>
                      <a:srgbClr val="CC00CC"/>
                    </a:solidFill>
                  </a:rPr>
                  <a:t>选择要适当。（太大含多个单峰区间，太小迭代次数增加）；</a:t>
                </a:r>
                <a:endParaRPr lang="en-US" altLang="zh-CN" b="1" dirty="0">
                  <a:solidFill>
                    <a:srgbClr val="CC00CC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CC00CC"/>
                        </a:solidFill>
                        <a:latin typeface="Cambria Math"/>
                      </a:rPr>
                      <m:t>𝜱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𝝀</m:t>
                        </m:r>
                      </m:e>
                    </m:d>
                  </m:oMath>
                </a14:m>
                <a:r>
                  <a:rPr lang="zh-CN" altLang="en-US" b="1" dirty="0">
                    <a:solidFill>
                      <a:srgbClr val="CC00CC"/>
                    </a:solidFill>
                  </a:rPr>
                  <a:t>单调时无结果，</a:t>
                </a:r>
                <a:r>
                  <a:rPr lang="en-US" altLang="zh-CN" b="1" dirty="0">
                    <a:solidFill>
                      <a:srgbClr val="CC00CC"/>
                    </a:solidFill>
                  </a:rPr>
                  <a:t>(</a:t>
                </a:r>
                <a:r>
                  <a:rPr lang="zh-CN" altLang="en-US" b="1" dirty="0">
                    <a:solidFill>
                      <a:srgbClr val="CC00CC"/>
                    </a:solidFill>
                  </a:rPr>
                  <a:t>加迭代次数限制</a:t>
                </a:r>
                <a:r>
                  <a:rPr lang="en-US" altLang="zh-CN" b="1" dirty="0">
                    <a:solidFill>
                      <a:srgbClr val="CC00CC"/>
                    </a:solidFill>
                  </a:rPr>
                  <a:t>)</a:t>
                </a:r>
                <a:r>
                  <a:rPr lang="zh-CN" altLang="en-US" b="1" dirty="0">
                    <a:solidFill>
                      <a:srgbClr val="CC00CC"/>
                    </a:solidFill>
                  </a:rPr>
                  <a:t>；</a:t>
                </a:r>
                <a:endParaRPr lang="en-US" altLang="zh-CN" b="1" dirty="0">
                  <a:solidFill>
                    <a:srgbClr val="CC00CC"/>
                  </a:solidFill>
                </a:endParaRPr>
              </a:p>
              <a:p>
                <a:pPr lvl="1"/>
                <a:r>
                  <a:rPr lang="zh-CN" altLang="en-US" b="1" dirty="0">
                    <a:solidFill>
                      <a:srgbClr val="CC00CC"/>
                    </a:solidFill>
                  </a:rPr>
                  <a:t>可与中点法结合寻找单调区间（思考）</a:t>
                </a:r>
              </a:p>
              <a:p>
                <a:pPr>
                  <a:buFont typeface="Wingdings" pitchFamily="2" charset="2"/>
                  <a:buNone/>
                </a:pPr>
                <a:endParaRPr lang="en-US" altLang="zh-CN" b="1" i="1" dirty="0">
                  <a:solidFill>
                    <a:schemeClr val="hlink"/>
                  </a:solidFill>
                </a:endParaRPr>
              </a:p>
            </p:txBody>
          </p:sp>
        </mc:Choice>
        <mc:Fallback xmlns="">
          <p:sp>
            <p:nvSpPr>
              <p:cNvPr id="686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8504" y="1232918"/>
                <a:ext cx="9169846" cy="5029682"/>
              </a:xfrm>
              <a:blipFill rotWithShape="1">
                <a:blip r:embed="rId2"/>
                <a:stretch>
                  <a:fillRect l="-1596" t="-1939" r="-9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(One-dimensional Search)</a:t>
            </a:r>
            <a:endParaRPr lang="zh-CN" altLang="en-US" dirty="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987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28229" y="1160909"/>
                <a:ext cx="9206044" cy="5479317"/>
              </a:xfrm>
            </p:spPr>
            <p:txBody>
              <a:bodyPr/>
              <a:lstStyle/>
              <a:p>
                <a:r>
                  <a:rPr lang="zh-CN" altLang="en-US" b="1" dirty="0"/>
                  <a:t>牛顿法（</a:t>
                </a:r>
                <a:r>
                  <a:rPr lang="en-US" altLang="zh-CN" b="1" dirty="0"/>
                  <a:t>Newton</a:t>
                </a:r>
                <a:r>
                  <a:rPr lang="zh-CN" altLang="en-US" b="1" dirty="0"/>
                  <a:t>）和插值法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插值法利用插值函数逼近所需求解的目标函数，把插值函数的极小点作为迭代点。常见的有三点二次插值，两点二次插值和三次插值多项式</a:t>
                </a:r>
                <a:endParaRPr lang="zh-CN" altLang="en-US" b="1" dirty="0"/>
              </a:p>
              <a:p>
                <a:pPr>
                  <a:buFont typeface="Wingdings" pitchFamily="2" charset="2"/>
                  <a:buNone/>
                </a:pPr>
                <a:r>
                  <a:rPr lang="en-US" altLang="zh-CN" b="1" dirty="0"/>
                  <a:t>1</a:t>
                </a:r>
                <a:r>
                  <a:rPr lang="zh-CN" altLang="en-US" b="1" dirty="0"/>
                  <a:t>、</a:t>
                </a:r>
                <a:r>
                  <a:rPr lang="en-US" altLang="zh-CN" b="1" dirty="0"/>
                  <a:t>Newton</a:t>
                </a:r>
                <a:r>
                  <a:rPr lang="zh-CN" altLang="en-US" b="1" dirty="0"/>
                  <a:t>法：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b="1" dirty="0"/>
                  <a:t>    对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𝜱</m:t>
                    </m:r>
                  </m:oMath>
                </a14:m>
                <a:r>
                  <a:rPr lang="zh-CN" altLang="en-US" b="1" dirty="0"/>
                  <a:t>在</a:t>
                </a:r>
                <a:r>
                  <a:rPr lang="en-US" altLang="zh-CN" b="1" i="1" dirty="0"/>
                  <a:t>λ</a:t>
                </a:r>
                <a:r>
                  <a:rPr lang="en-US" altLang="zh-CN" b="1" i="1" baseline="-25000" dirty="0"/>
                  <a:t> k</a:t>
                </a:r>
                <a:r>
                  <a:rPr lang="en-US" altLang="zh-CN" b="1" dirty="0"/>
                  <a:t>  </a:t>
                </a:r>
                <a:r>
                  <a:rPr lang="zh-CN" altLang="en-US" b="1" dirty="0"/>
                  <a:t>点展开：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𝜱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(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𝝀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 )=</m:t>
                      </m:r>
                      <m:r>
                        <a:rPr lang="en-US" altLang="zh-CN" i="1">
                          <a:latin typeface="Cambria Math"/>
                        </a:rPr>
                        <m:t>𝜱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𝝀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altLang="zh-CN" b="1" i="1" dirty="0">
                          <a:latin typeface="Cambria Math"/>
                        </a:rPr>
                        <m:t>)+</m:t>
                      </m:r>
                      <m:r>
                        <a:rPr lang="en-US" altLang="zh-CN" i="1">
                          <a:latin typeface="Cambria Math"/>
                        </a:rPr>
                        <m:t>𝜱</m:t>
                      </m:r>
                      <m:r>
                        <a:rPr lang="en-US" altLang="zh-CN" b="1" i="1" smtClean="0">
                          <a:latin typeface="Cambria Math"/>
                        </a:rPr>
                        <m:t>′</m:t>
                      </m:r>
                      <m:r>
                        <a:rPr lang="en-US" altLang="zh-CN" b="1" i="1" dirty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𝝀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altLang="zh-CN" b="1" i="1" dirty="0">
                          <a:latin typeface="Cambria Math"/>
                        </a:rPr>
                        <m:t>)(</m:t>
                      </m:r>
                      <m:r>
                        <a:rPr lang="en-US" altLang="zh-CN" b="1" i="1" dirty="0">
                          <a:latin typeface="Cambria Math"/>
                        </a:rPr>
                        <m:t>𝝀</m:t>
                      </m:r>
                      <m:r>
                        <a:rPr lang="en-US" altLang="zh-CN" b="1" i="1" dirty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𝝀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altLang="zh-CN" b="1" i="1" dirty="0">
                          <a:latin typeface="Cambria Math"/>
                        </a:rPr>
                        <m:t>) +</m:t>
                      </m:r>
                    </m:oMath>
                  </m:oMathPara>
                </a14:m>
                <a:endParaRPr lang="en-US" altLang="zh-CN" b="1" i="1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/>
                        </a:rPr>
                        <m:t>               (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𝟏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/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𝟐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)</m:t>
                      </m:r>
                      <m:r>
                        <a:rPr lang="en-US" altLang="zh-CN" i="1">
                          <a:latin typeface="Cambria Math"/>
                        </a:rPr>
                        <m:t>𝜱</m:t>
                      </m:r>
                      <m:r>
                        <a:rPr lang="en-US" altLang="zh-CN" b="1" i="1" smtClean="0">
                          <a:latin typeface="Cambria Math"/>
                        </a:rPr>
                        <m:t>′′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𝝀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altLang="zh-CN" b="1" i="1" dirty="0">
                          <a:latin typeface="Cambria Math"/>
                        </a:rPr>
                        <m:t>)(</m:t>
                      </m:r>
                      <m:r>
                        <a:rPr lang="en-US" altLang="zh-CN" b="1" i="1" dirty="0">
                          <a:latin typeface="Cambria Math"/>
                        </a:rPr>
                        <m:t>𝝀</m:t>
                      </m:r>
                      <m:r>
                        <a:rPr lang="en-US" altLang="zh-CN" b="1" i="1" dirty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𝝀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altLang="zh-CN" b="1" i="1" dirty="0">
                          <a:latin typeface="Cambria Math"/>
                        </a:rPr>
                        <m:t>)</m:t>
                      </m:r>
                      <m:r>
                        <a:rPr lang="en-US" altLang="zh-CN" b="1" i="1" baseline="50000" dirty="0">
                          <a:latin typeface="Cambria Math"/>
                        </a:rPr>
                        <m:t>𝟐</m:t>
                      </m:r>
                      <m:r>
                        <a:rPr lang="en-US" altLang="zh-CN" b="1" i="1" dirty="0">
                          <a:latin typeface="Cambria Math"/>
                        </a:rPr>
                        <m:t>  +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𝑶</m:t>
                      </m:r>
                      <m:r>
                        <a:rPr lang="en-US" altLang="zh-CN" b="1" i="1" dirty="0">
                          <a:latin typeface="Cambria Math"/>
                        </a:rPr>
                        <m:t> (</m:t>
                      </m:r>
                      <m:r>
                        <a:rPr lang="en-US" altLang="zh-CN" b="1" i="1" dirty="0">
                          <a:latin typeface="Cambria Math"/>
                        </a:rPr>
                        <m:t>𝝀</m:t>
                      </m:r>
                      <m:r>
                        <a:rPr lang="en-US" altLang="zh-CN" b="1" i="1" dirty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𝝀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altLang="zh-CN" b="1" i="1" dirty="0">
                          <a:latin typeface="Cambria Math"/>
                        </a:rPr>
                        <m:t>)</m:t>
                      </m:r>
                      <m:r>
                        <a:rPr lang="en-US" altLang="zh-CN" b="1" i="1" baseline="50000" dirty="0">
                          <a:latin typeface="Cambria Math"/>
                        </a:rPr>
                        <m:t>𝟐</m:t>
                      </m:r>
                      <m:r>
                        <a:rPr lang="en-US" altLang="zh-CN" b="1" i="1" baseline="50000" dirty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altLang="zh-CN" b="1" i="1" baseline="50000" dirty="0"/>
              </a:p>
              <a:p>
                <a:pPr>
                  <a:buFont typeface="Wingdings" pitchFamily="2" charset="2"/>
                  <a:buNone/>
                </a:pPr>
                <a:r>
                  <a:rPr lang="en-US" altLang="zh-CN" b="1" dirty="0"/>
                  <a:t>   </a:t>
                </a:r>
                <a:r>
                  <a:rPr lang="zh-CN" altLang="en-US" b="1" dirty="0"/>
                  <a:t>取二次式</a:t>
                </a:r>
                <a:r>
                  <a:rPr lang="en-US" altLang="zh-CN" b="1" dirty="0"/>
                  <a:t>(</a:t>
                </a:r>
                <a:r>
                  <a:rPr lang="zh-CN" altLang="en-US" b="1" dirty="0"/>
                  <a:t>略去高阶项</a:t>
                </a:r>
                <a:r>
                  <a:rPr lang="en-US" altLang="zh-CN" b="1" dirty="0"/>
                  <a:t>):</a:t>
                </a:r>
                <a:r>
                  <a:rPr lang="zh-CN" altLang="en-US" b="1" i="1" dirty="0"/>
                  <a:t>    </a:t>
                </a:r>
                <a:endParaRPr lang="en-US" altLang="zh-CN" b="1" i="1" dirty="0">
                  <a:latin typeface="Cambria Math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latin typeface="Cambria Math"/>
                            </a:rPr>
                            <m:t>𝒒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/>
                            </a:rPr>
                            <m:t>𝒌</m:t>
                          </m:r>
                        </m:sub>
                      </m:sSub>
                      <m:d>
                        <m:dPr>
                          <m:ctrlPr>
                            <a:rPr lang="en-US" altLang="zh-CN" b="1" i="1" baseline="-25000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>
                              <a:latin typeface="Cambria Math"/>
                            </a:rPr>
                            <m:t>𝝀</m:t>
                          </m:r>
                        </m:e>
                      </m:d>
                      <m:r>
                        <a:rPr lang="en-US" altLang="zh-CN" b="1" i="1" dirty="0">
                          <a:latin typeface="Cambria Math"/>
                        </a:rPr>
                        <m:t>=</m:t>
                      </m:r>
                      <m:r>
                        <a:rPr lang="en-US" altLang="zh-CN" i="1" smtClean="0">
                          <a:latin typeface="Cambria Math"/>
                        </a:rPr>
                        <m:t>𝜱</m:t>
                      </m:r>
                      <m:d>
                        <m:d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en-US" altLang="zh-CN" b="1" i="1" dirty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1" i="1" baseline="-25000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𝜱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𝝀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)(</m:t>
                      </m:r>
                      <m:r>
                        <a:rPr lang="en-US" altLang="zh-CN" b="1" i="1" smtClean="0">
                          <a:latin typeface="Cambria Math"/>
                        </a:rPr>
                        <m:t>𝝀</m:t>
                      </m:r>
                      <m:r>
                        <a:rPr lang="en-US" altLang="zh-CN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𝝀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b="1" i="1" dirty="0">
                  <a:latin typeface="Cambria Math"/>
                </a:endParaRPr>
              </a:p>
              <a:p>
                <a:pPr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altLang="zh-CN" b="1" i="1" baseline="-25000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dirty="0" smtClean="0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dirty="0" smtClean="0">
                              <a:latin typeface="Cambria Math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𝜱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𝝀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98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28229" y="1160909"/>
                <a:ext cx="9206044" cy="5479317"/>
              </a:xfrm>
              <a:blipFill rotWithShape="1">
                <a:blip r:embed="rId2"/>
                <a:stretch>
                  <a:fillRect l="-1589" t="-1780" r="-1258" b="-4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-Newton</a:t>
            </a:r>
            <a:r>
              <a:rPr lang="zh-CN" altLang="en-US" dirty="0"/>
              <a:t>和插值法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96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6496" y="1088901"/>
                <a:ext cx="9241854" cy="5888850"/>
              </a:xfrm>
            </p:spPr>
            <p:txBody>
              <a:bodyPr/>
              <a:lstStyle/>
              <a:p>
                <a:r>
                  <a:rPr lang="zh-CN" altLang="en-US" sz="2600" dirty="0"/>
                  <a:t>牛顿法（</a:t>
                </a:r>
                <a:r>
                  <a:rPr lang="en-US" altLang="zh-CN" sz="2600" dirty="0"/>
                  <a:t>Newton</a:t>
                </a:r>
                <a:r>
                  <a:rPr lang="zh-CN" altLang="en-US" sz="2600" dirty="0"/>
                  <a:t>）和插值法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600" dirty="0"/>
                  <a:t>1</a:t>
                </a:r>
                <a:r>
                  <a:rPr lang="zh-CN" altLang="en-US" sz="2600" dirty="0"/>
                  <a:t>、</a:t>
                </a:r>
                <a:r>
                  <a:rPr lang="en-US" altLang="zh-CN" sz="2600" dirty="0"/>
                  <a:t>Newton</a:t>
                </a:r>
                <a:r>
                  <a:rPr lang="zh-CN" altLang="en-US" sz="2600" dirty="0"/>
                  <a:t>法：</a:t>
                </a:r>
                <a:r>
                  <a:rPr lang="zh-CN" altLang="en-US" sz="2600" dirty="0">
                    <a:sym typeface="Wingdings" pitchFamily="2" charset="2"/>
                  </a:rPr>
                  <a:t>（续）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dirty="0">
                    <a:sym typeface="Wingdings" pitchFamily="2" charset="2"/>
                  </a:rPr>
                  <a:t>    </a:t>
                </a: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𝒒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𝒌</m:t>
                        </m:r>
                      </m:sub>
                    </m:sSub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𝝀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</a:rPr>
                  <a:t>作为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𝝀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</a:rPr>
                  <a:t>的近似，当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″(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𝒌</m:t>
                        </m:r>
                      </m:sub>
                    </m:sSub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) &gt; 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𝟎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</a:rPr>
                  <a:t>时，其驻点为极小点：</a:t>
                </a:r>
              </a:p>
              <a:p>
                <a:pPr>
                  <a:buNone/>
                </a:pPr>
                <a:r>
                  <a:rPr lang="zh-CN" altLang="en-US" b="1" dirty="0">
                    <a:solidFill>
                      <a:schemeClr val="tx1"/>
                    </a:solidFill>
                  </a:rPr>
                  <a:t>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𝒒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𝒌</m:t>
                        </m:r>
                      </m:sub>
                      <m:sup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𝝀</m:t>
                        </m:r>
                      </m:e>
                    </m:d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′(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𝒌</m:t>
                        </m:r>
                      </m:sub>
                    </m:sSub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)+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″(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𝒌</m:t>
                        </m:r>
                      </m:sub>
                    </m:sSub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)(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𝝀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𝒌</m:t>
                        </m:r>
                      </m:sub>
                    </m:sSub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 )=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𝟎</m:t>
                    </m:r>
                  </m:oMath>
                </a14:m>
                <a:endParaRPr lang="en-US" altLang="zh-CN" b="1" dirty="0">
                  <a:solidFill>
                    <a:schemeClr val="tx1"/>
                  </a:solidFill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3900" dirty="0">
                    <a:solidFill>
                      <a:schemeClr val="tx1"/>
                    </a:solidFill>
                  </a:rPr>
                  <a:t>  </a:t>
                </a:r>
                <a:r>
                  <a:rPr lang="zh-CN" altLang="en-US" sz="2800" dirty="0">
                    <a:solidFill>
                      <a:schemeClr val="tx1"/>
                    </a:solidFill>
                  </a:rPr>
                  <a:t>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/>
                          </a:rPr>
                          <m:t>𝒌</m:t>
                        </m:r>
                        <m:r>
                          <a:rPr lang="en-US" altLang="zh-CN" sz="2800" b="1" i="1" dirty="0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2800" b="1" i="1" dirty="0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800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/>
                          </a:rPr>
                          <m:t>𝒌</m:t>
                        </m:r>
                      </m:sub>
                    </m:sSub>
                    <m:r>
                      <a:rPr lang="en-US" altLang="zh-CN" sz="2800" i="1" dirty="0">
                        <a:latin typeface="Cambria Math"/>
                      </a:rPr>
                      <m:t> </m:t>
                    </m:r>
                    <m:r>
                      <a:rPr lang="en-US" altLang="zh-CN" sz="2800" b="1" i="1" dirty="0" smtClean="0">
                        <a:latin typeface="Cambria Math"/>
                      </a:rPr>
                      <m:t>−</m:t>
                    </m:r>
                    <m:r>
                      <a:rPr lang="en-US" altLang="zh-CN" sz="2800" b="1" i="0" dirty="0" smtClean="0">
                        <a:latin typeface="Cambria Math"/>
                      </a:rPr>
                      <m:t>𝚽</m:t>
                    </m:r>
                    <m:r>
                      <a:rPr lang="en-US" altLang="zh-CN" sz="2800" b="1" i="0" dirty="0" smtClean="0">
                        <a:latin typeface="Cambria Math"/>
                      </a:rPr>
                      <m:t>′(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/>
                          </a:rPr>
                          <m:t>𝒌</m:t>
                        </m:r>
                      </m:sub>
                    </m:sSub>
                    <m:r>
                      <a:rPr lang="en-US" altLang="zh-CN" sz="2800" b="1" i="1" dirty="0" smtClean="0">
                        <a:latin typeface="Cambria Math"/>
                      </a:rPr>
                      <m:t>)/</m:t>
                    </m:r>
                    <m:r>
                      <a:rPr lang="en-US" altLang="zh-CN" sz="2800" b="1" i="0" dirty="0" smtClean="0">
                        <a:latin typeface="Cambria Math"/>
                      </a:rPr>
                      <m:t>𝚽</m:t>
                    </m:r>
                    <m:r>
                      <a:rPr lang="en-US" altLang="zh-CN" sz="2800" b="1" i="1" dirty="0" smtClean="0">
                        <a:latin typeface="Cambria Math"/>
                      </a:rPr>
                      <m:t>′′(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/>
                          </a:rPr>
                          <m:t>𝒌</m:t>
                        </m:r>
                      </m:sub>
                    </m:sSub>
                    <m:r>
                      <a:rPr lang="en-US" altLang="zh-CN" sz="2800" b="1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</a:rPr>
                  <a:t>   </a:t>
                </a:r>
                <a:r>
                  <a:rPr lang="zh-CN" altLang="en-US" sz="2800" dirty="0">
                    <a:solidFill>
                      <a:schemeClr val="tx1"/>
                    </a:solidFill>
                  </a:rPr>
                  <a:t>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𝒌</m:t>
                        </m:r>
                        <m: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</a:rPr>
                  <a:t>为新的迭代点。以上过程即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Newton</a:t>
                </a:r>
                <a:r>
                  <a:rPr lang="zh-CN" altLang="en-US" sz="2800" dirty="0">
                    <a:solidFill>
                      <a:schemeClr val="tx1"/>
                    </a:solidFill>
                  </a:rPr>
                  <a:t>法。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特点：</a:t>
                </a:r>
                <a:r>
                  <a:rPr lang="zh-CN" altLang="en-US" sz="2800" i="1" dirty="0">
                    <a:solidFill>
                      <a:srgbClr val="FF0000"/>
                    </a:solidFill>
                  </a:rPr>
                  <a:t>二阶、局部收敛</a:t>
                </a:r>
                <a:r>
                  <a:rPr lang="zh-CN" altLang="en-US" sz="2800" i="1" dirty="0">
                    <a:solidFill>
                      <a:schemeClr val="tx1"/>
                    </a:solidFill>
                  </a:rPr>
                  <a:t>。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800" i="1" dirty="0">
                    <a:solidFill>
                      <a:schemeClr val="tx1"/>
                    </a:solidFill>
                  </a:rPr>
                  <a:t>  </a:t>
                </a:r>
                <a:r>
                  <a:rPr lang="zh-CN" altLang="en-US" sz="2800" dirty="0">
                    <a:solidFill>
                      <a:schemeClr val="tx1"/>
                    </a:solidFill>
                  </a:rPr>
                  <a:t>算法框图如下</a:t>
                </a:r>
                <a:endParaRPr lang="zh-CN" altLang="en-US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6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6496" y="1088901"/>
                <a:ext cx="9241854" cy="5888850"/>
              </a:xfrm>
              <a:blipFill rotWithShape="1">
                <a:blip r:embed="rId2"/>
                <a:stretch>
                  <a:fillRect l="-1187" t="-1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-Newton</a:t>
            </a:r>
            <a:r>
              <a:rPr lang="zh-CN" altLang="en-US" dirty="0"/>
              <a:t>和插值法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9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9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1016893"/>
            <a:ext cx="9410700" cy="5800450"/>
          </a:xfrm>
        </p:spPr>
        <p:txBody>
          <a:bodyPr/>
          <a:lstStyle/>
          <a:p>
            <a:r>
              <a:rPr lang="en-US" altLang="zh-CN" sz="2600" dirty="0"/>
              <a:t>Newton</a:t>
            </a:r>
            <a:r>
              <a:rPr lang="zh-CN" altLang="en-US" sz="2600" dirty="0"/>
              <a:t>法算法框图：</a:t>
            </a:r>
          </a:p>
        </p:txBody>
      </p:sp>
      <p:grpSp>
        <p:nvGrpSpPr>
          <p:cNvPr id="70686" name="Group 30"/>
          <p:cNvGrpSpPr/>
          <p:nvPr/>
        </p:nvGrpSpPr>
        <p:grpSpPr bwMode="auto">
          <a:xfrm>
            <a:off x="330200" y="1604081"/>
            <a:ext cx="9410700" cy="5213262"/>
            <a:chOff x="288" y="576"/>
            <a:chExt cx="5472" cy="31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660" name="AutoShape 4"/>
                <p:cNvSpPr>
                  <a:spLocks noChangeArrowheads="1"/>
                </p:cNvSpPr>
                <p:nvPr/>
              </p:nvSpPr>
              <p:spPr bwMode="auto">
                <a:xfrm>
                  <a:off x="1968" y="576"/>
                  <a:ext cx="1680" cy="384"/>
                </a:xfrm>
                <a:prstGeom prst="flowChartAlternateProcess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CN" altLang="en-US" sz="2100" b="0" dirty="0">
                      <a:solidFill>
                        <a:srgbClr val="0000FF"/>
                      </a:solidFill>
                    </a:rPr>
                    <a:t>初始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1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1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sz="2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altLang="zh-CN" sz="21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1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sz="2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altLang="zh-CN" sz="21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1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&gt;0,</m:t>
                      </m:r>
                      <m:r>
                        <a:rPr lang="en-US" altLang="zh-CN" sz="21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altLang="zh-CN" sz="21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</m:oMath>
                  </a14:m>
                  <a:r>
                    <a:rPr lang="en-US" altLang="zh-CN" sz="2100" dirty="0">
                      <a:solidFill>
                        <a:srgbClr val="0000FF"/>
                      </a:solidFill>
                    </a:rPr>
                    <a:t>1</a:t>
                  </a:r>
                </a:p>
              </p:txBody>
            </p:sp>
          </mc:Choice>
          <mc:Fallback xmlns="">
            <p:sp>
              <p:nvSpPr>
                <p:cNvPr id="70660" name="AutoShap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68" y="576"/>
                  <a:ext cx="1680" cy="384"/>
                </a:xfrm>
                <a:prstGeom prst="flowChartAlternateProcess">
                  <a:avLst/>
                </a:prstGeom>
                <a:blipFill rotWithShape="1">
                  <a:blip r:embed="rId2"/>
                  <a:stretch>
                    <a:fillRect l="-1050" r="-1261"/>
                  </a:stretch>
                </a:blipFill>
                <a:ln w="9525">
                  <a:solidFill>
                    <a:schemeClr val="folHlink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661" name="AutoShape 5"/>
                <p:cNvSpPr>
                  <a:spLocks noChangeArrowheads="1"/>
                </p:cNvSpPr>
                <p:nvPr/>
              </p:nvSpPr>
              <p:spPr bwMode="auto">
                <a:xfrm>
                  <a:off x="1632" y="1248"/>
                  <a:ext cx="2160" cy="528"/>
                </a:xfrm>
                <a:prstGeom prst="flowChartDecision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lit/>
                          </m:rPr>
                          <a:rPr lang="en-US" altLang="zh-CN" sz="21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sz="21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1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𝛷</m:t>
                            </m:r>
                          </m:e>
                          <m:sup>
                            <m:r>
                              <a:rPr lang="en-US" altLang="zh-CN" sz="21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1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1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1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1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)</m:t>
                        </m:r>
                        <m:r>
                          <m:rPr>
                            <m:lit/>
                          </m:rPr>
                          <a:rPr lang="en-US" altLang="zh-CN" sz="21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en-US" altLang="zh-CN" sz="21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&lt;</m:t>
                        </m:r>
                        <m:sSub>
                          <m:sSubPr>
                            <m:ctrlPr>
                              <a:rPr lang="en-US" altLang="zh-CN" sz="21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  <m:sub>
                            <m:r>
                              <a:rPr lang="en-US" altLang="zh-CN" sz="21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1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?</m:t>
                        </m:r>
                      </m:oMath>
                    </m:oMathPara>
                  </a14:m>
                  <a:endParaRPr lang="en-US" altLang="zh-CN" sz="2100" b="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0661" name="AutoShap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32" y="1248"/>
                  <a:ext cx="2160" cy="528"/>
                </a:xfrm>
                <a:prstGeom prst="flowChartDecision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9525">
                  <a:solidFill>
                    <a:schemeClr val="folHlink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662" name="AutoShape 6"/>
                <p:cNvSpPr>
                  <a:spLocks noChangeArrowheads="1"/>
                </p:cNvSpPr>
                <p:nvPr/>
              </p:nvSpPr>
              <p:spPr bwMode="auto">
                <a:xfrm>
                  <a:off x="4224" y="1392"/>
                  <a:ext cx="1008" cy="288"/>
                </a:xfrm>
                <a:prstGeom prst="flowChartAlternateProcess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zh-CN" altLang="en-US" sz="2100" b="0" dirty="0">
                      <a:solidFill>
                        <a:srgbClr val="0000FF"/>
                      </a:solidFill>
                    </a:rPr>
                    <a:t>停；解</a:t>
                  </a:r>
                  <a14:m>
                    <m:oMath xmlns:m="http://schemas.openxmlformats.org/officeDocument/2006/math">
                      <m:r>
                        <a:rPr lang="en-US" altLang="zh-CN" sz="2100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𝜆</m:t>
                      </m:r>
                      <m:r>
                        <a:rPr lang="en-US" altLang="zh-CN" sz="2100" i="1" baseline="-25000" dirty="0" err="1">
                          <a:solidFill>
                            <a:srgbClr val="0000FF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altLang="zh-CN" sz="2100" i="1" dirty="0">
                          <a:solidFill>
                            <a:srgbClr val="0000FF"/>
                          </a:solidFill>
                          <a:latin typeface="Cambria Math"/>
                        </a:rPr>
                        <m:t> </m:t>
                      </m:r>
                    </m:oMath>
                  </a14:m>
                  <a:endParaRPr lang="en-US" altLang="zh-CN" sz="21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0662" name="AutoShap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24" y="1392"/>
                  <a:ext cx="1008" cy="288"/>
                </a:xfrm>
                <a:prstGeom prst="flowChartAlternateProcess">
                  <a:avLst/>
                </a:prstGeom>
                <a:blipFill rotWithShape="1">
                  <a:blip r:embed="rId4"/>
                  <a:stretch>
                    <a:fillRect t="-2469" b="-12346"/>
                  </a:stretch>
                </a:blipFill>
                <a:ln w="9525">
                  <a:solidFill>
                    <a:schemeClr val="folHlink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70663" name="Line 7"/>
            <p:cNvSpPr>
              <a:spLocks noChangeShapeType="1"/>
            </p:cNvSpPr>
            <p:nvPr/>
          </p:nvSpPr>
          <p:spPr bwMode="auto">
            <a:xfrm>
              <a:off x="3792" y="1536"/>
              <a:ext cx="432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64" name="Rectangle 8"/>
            <p:cNvSpPr>
              <a:spLocks noChangeArrowheads="1"/>
            </p:cNvSpPr>
            <p:nvPr/>
          </p:nvSpPr>
          <p:spPr bwMode="auto">
            <a:xfrm>
              <a:off x="3600" y="1296"/>
              <a:ext cx="38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100" b="0" i="1" dirty="0"/>
                <a:t>Y</a:t>
              </a:r>
            </a:p>
          </p:txBody>
        </p:sp>
        <p:sp>
          <p:nvSpPr>
            <p:cNvPr id="70665" name="Line 9"/>
            <p:cNvSpPr>
              <a:spLocks noChangeShapeType="1"/>
            </p:cNvSpPr>
            <p:nvPr/>
          </p:nvSpPr>
          <p:spPr bwMode="auto">
            <a:xfrm>
              <a:off x="2736" y="1776"/>
              <a:ext cx="0" cy="33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66" name="Rectangle 10"/>
            <p:cNvSpPr>
              <a:spLocks noChangeArrowheads="1"/>
            </p:cNvSpPr>
            <p:nvPr/>
          </p:nvSpPr>
          <p:spPr bwMode="auto">
            <a:xfrm>
              <a:off x="2784" y="1728"/>
              <a:ext cx="480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100" b="0" dirty="0"/>
                <a:t>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667" name="AutoShape 11"/>
                <p:cNvSpPr>
                  <a:spLocks noChangeArrowheads="1"/>
                </p:cNvSpPr>
                <p:nvPr/>
              </p:nvSpPr>
              <p:spPr bwMode="auto">
                <a:xfrm>
                  <a:off x="1632" y="2064"/>
                  <a:ext cx="2160" cy="528"/>
                </a:xfrm>
                <a:prstGeom prst="flowChartDecision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100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𝛷</m:t>
                        </m:r>
                        <m:r>
                          <a:rPr lang="en-US" altLang="zh-CN" sz="2100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″(</m:t>
                        </m:r>
                        <m:r>
                          <a:rPr lang="en-US" altLang="zh-CN" sz="2100" i="1" dirty="0" err="1">
                            <a:solidFill>
                              <a:srgbClr val="0000FF"/>
                            </a:solidFill>
                            <a:latin typeface="Cambria Math"/>
                          </a:rPr>
                          <m:t>𝜆</m:t>
                        </m:r>
                        <m:r>
                          <a:rPr lang="en-US" altLang="zh-CN" sz="2100" i="1" baseline="-25000" dirty="0" err="1">
                            <a:solidFill>
                              <a:srgbClr val="0000FF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altLang="zh-CN" sz="2100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 )</m:t>
                        </m:r>
                        <m:r>
                          <a:rPr lang="en-US" altLang="zh-CN" sz="2100" b="0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 &gt;0?</m:t>
                        </m:r>
                      </m:oMath>
                    </m:oMathPara>
                  </a14:m>
                  <a:endParaRPr lang="en-US" altLang="zh-CN" sz="2100" b="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0667" name="AutoShap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32" y="2064"/>
                  <a:ext cx="2160" cy="528"/>
                </a:xfrm>
                <a:prstGeom prst="flowChartDecision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 w="9525">
                  <a:solidFill>
                    <a:schemeClr val="folHlink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70668" name="Line 12"/>
            <p:cNvSpPr>
              <a:spLocks noChangeShapeType="1"/>
            </p:cNvSpPr>
            <p:nvPr/>
          </p:nvSpPr>
          <p:spPr bwMode="auto">
            <a:xfrm flipH="1">
              <a:off x="1248" y="2304"/>
              <a:ext cx="384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69" name="Rectangle 13"/>
            <p:cNvSpPr>
              <a:spLocks noChangeArrowheads="1"/>
            </p:cNvSpPr>
            <p:nvPr/>
          </p:nvSpPr>
          <p:spPr bwMode="auto">
            <a:xfrm>
              <a:off x="1200" y="2016"/>
              <a:ext cx="480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N</a:t>
              </a:r>
            </a:p>
          </p:txBody>
        </p:sp>
        <p:sp>
          <p:nvSpPr>
            <p:cNvPr id="70670" name="AutoShape 14"/>
            <p:cNvSpPr>
              <a:spLocks noChangeArrowheads="1"/>
            </p:cNvSpPr>
            <p:nvPr/>
          </p:nvSpPr>
          <p:spPr bwMode="auto">
            <a:xfrm>
              <a:off x="288" y="2160"/>
              <a:ext cx="912" cy="288"/>
            </a:xfrm>
            <a:prstGeom prst="flowChartAlternateProcess">
              <a:avLst/>
            </a:prstGeom>
            <a:noFill/>
            <a:ln w="9525">
              <a:solidFill>
                <a:schemeClr val="folHlink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100" b="0" dirty="0">
                  <a:solidFill>
                    <a:srgbClr val="FF0000"/>
                  </a:solidFill>
                </a:rPr>
                <a:t>停，失败</a:t>
              </a:r>
            </a:p>
          </p:txBody>
        </p:sp>
        <p:sp>
          <p:nvSpPr>
            <p:cNvPr id="70671" name="Line 15"/>
            <p:cNvSpPr>
              <a:spLocks noChangeShapeType="1"/>
            </p:cNvSpPr>
            <p:nvPr/>
          </p:nvSpPr>
          <p:spPr bwMode="auto">
            <a:xfrm>
              <a:off x="2736" y="2592"/>
              <a:ext cx="0" cy="28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72" name="Rectangle 16"/>
            <p:cNvSpPr>
              <a:spLocks noChangeArrowheads="1"/>
            </p:cNvSpPr>
            <p:nvPr/>
          </p:nvSpPr>
          <p:spPr bwMode="auto">
            <a:xfrm>
              <a:off x="2784" y="2592"/>
              <a:ext cx="480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100" b="0"/>
                <a:t>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673" name="Rectangle 17"/>
                <p:cNvSpPr>
                  <a:spLocks noChangeArrowheads="1"/>
                </p:cNvSpPr>
                <p:nvPr/>
              </p:nvSpPr>
              <p:spPr bwMode="auto">
                <a:xfrm>
                  <a:off x="1200" y="2880"/>
                  <a:ext cx="2784" cy="672"/>
                </a:xfrm>
                <a:prstGeom prst="rect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1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b="1" i="1" dirty="0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sz="2100" b="1" i="1" dirty="0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𝒌</m:t>
                            </m:r>
                            <m:r>
                              <a:rPr lang="en-US" altLang="zh-CN" sz="2100" b="1" i="1" dirty="0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2100" b="1" i="1" dirty="0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100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= </m:t>
                        </m:r>
                        <m:r>
                          <a:rPr lang="en-US" altLang="zh-CN" sz="2100" b="1" i="1" dirty="0" err="1">
                            <a:solidFill>
                              <a:srgbClr val="0000FF"/>
                            </a:solidFill>
                            <a:latin typeface="Cambria Math"/>
                          </a:rPr>
                          <m:t>𝝀</m:t>
                        </m:r>
                        <m:r>
                          <a:rPr lang="en-US" altLang="zh-CN" sz="2100" b="1" i="1" baseline="-25000" dirty="0" err="1">
                            <a:solidFill>
                              <a:srgbClr val="0000FF"/>
                            </a:solidFill>
                            <a:latin typeface="Cambria Math"/>
                          </a:rPr>
                          <m:t>𝒌</m:t>
                        </m:r>
                        <m:r>
                          <a:rPr lang="en-US" altLang="zh-CN" sz="2100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 −</m:t>
                        </m:r>
                        <m:r>
                          <a:rPr lang="en-US" altLang="zh-CN" sz="2100" b="0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𝛷</m:t>
                        </m:r>
                        <m:r>
                          <a:rPr lang="en-US" altLang="zh-CN" sz="2100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′(</m:t>
                        </m:r>
                        <m:r>
                          <a:rPr lang="en-US" altLang="zh-CN" sz="2100" i="1" dirty="0" err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𝜆</m:t>
                        </m:r>
                        <m:r>
                          <a:rPr lang="en-US" altLang="zh-CN" sz="2100" i="1" baseline="-25000" dirty="0" err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altLang="zh-CN" sz="2100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sz="2100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) </m:t>
                        </m:r>
                        <m:r>
                          <a:rPr lang="zh-CN" altLang="en-US" sz="2100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／</m:t>
                        </m:r>
                        <m:r>
                          <a:rPr lang="zh-CN" altLang="en-US" sz="2100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sz="2100" b="0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𝛷</m:t>
                        </m:r>
                        <m:r>
                          <a:rPr lang="en-US" altLang="zh-CN" sz="2100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″(</m:t>
                        </m:r>
                        <m:r>
                          <a:rPr lang="en-US" altLang="zh-CN" sz="2100" i="1" dirty="0" err="1">
                            <a:solidFill>
                              <a:srgbClr val="0000FF"/>
                            </a:solidFill>
                            <a:latin typeface="Cambria Math"/>
                          </a:rPr>
                          <m:t>𝜆</m:t>
                        </m:r>
                        <m:r>
                          <a:rPr lang="en-US" altLang="zh-CN" sz="2100" i="1" baseline="-25000" dirty="0" err="1">
                            <a:solidFill>
                              <a:srgbClr val="0000FF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altLang="zh-CN" sz="2100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 )</m:t>
                        </m:r>
                      </m:oMath>
                    </m:oMathPara>
                  </a14:m>
                  <a:endParaRPr lang="en-US" altLang="zh-CN" sz="2100" i="1" dirty="0">
                    <a:solidFill>
                      <a:srgbClr val="0000FF"/>
                    </a:solidFill>
                  </a:endParaRPr>
                </a:p>
                <a:p>
                  <a:pPr algn="ctr"/>
                  <a:endParaRPr lang="en-US" altLang="zh-CN" sz="2100" b="0" dirty="0"/>
                </a:p>
              </p:txBody>
            </p:sp>
          </mc:Choice>
          <mc:Fallback xmlns="">
            <p:sp>
              <p:nvSpPr>
                <p:cNvPr id="70673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00" y="2880"/>
                  <a:ext cx="2784" cy="67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 w="9525">
                  <a:solidFill>
                    <a:schemeClr val="folHlink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70674" name="Line 18"/>
            <p:cNvSpPr>
              <a:spLocks noChangeShapeType="1"/>
            </p:cNvSpPr>
            <p:nvPr/>
          </p:nvSpPr>
          <p:spPr bwMode="auto">
            <a:xfrm>
              <a:off x="3984" y="3264"/>
              <a:ext cx="192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676" name="AutoShape 20"/>
                <p:cNvSpPr>
                  <a:spLocks noChangeArrowheads="1"/>
                </p:cNvSpPr>
                <p:nvPr/>
              </p:nvSpPr>
              <p:spPr bwMode="auto">
                <a:xfrm>
                  <a:off x="4128" y="3024"/>
                  <a:ext cx="1248" cy="480"/>
                </a:xfrm>
                <a:prstGeom prst="flowChartDecision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700" b="1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| </m:t>
                        </m:r>
                        <m:r>
                          <a:rPr lang="en-US" altLang="zh-CN" sz="1700" b="1" i="1" dirty="0" err="1">
                            <a:solidFill>
                              <a:srgbClr val="0000FF"/>
                            </a:solidFill>
                            <a:latin typeface="Cambria Math"/>
                          </a:rPr>
                          <m:t>𝝀</m:t>
                        </m:r>
                        <m:r>
                          <a:rPr lang="en-US" altLang="zh-CN" sz="1700" b="1" i="1" baseline="-25000" dirty="0" err="1">
                            <a:solidFill>
                              <a:srgbClr val="0000FF"/>
                            </a:solidFill>
                            <a:latin typeface="Cambria Math"/>
                          </a:rPr>
                          <m:t>𝒌</m:t>
                        </m:r>
                        <m:r>
                          <a:rPr lang="en-US" altLang="zh-CN" sz="1700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sz="1700" b="1" i="1" baseline="-25000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sz="1700" b="1" i="1" baseline="-25000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zh-CN" sz="1700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zh-CN" sz="1700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𝝀</m:t>
                        </m:r>
                        <m:r>
                          <a:rPr lang="en-US" altLang="zh-CN" sz="1700" b="1" i="1" baseline="-25000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𝒌</m:t>
                        </m:r>
                        <m:r>
                          <a:rPr lang="en-US" altLang="zh-CN" sz="1700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 |&lt; </m:t>
                        </m:r>
                        <m:r>
                          <a:rPr lang="en-US" altLang="zh-CN" sz="1700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𝜺</m:t>
                        </m:r>
                        <m:r>
                          <a:rPr lang="en-US" altLang="zh-CN" sz="1700" b="1" i="1" baseline="-25000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n-US" altLang="zh-CN" sz="2100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altLang="zh-CN" sz="21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0676" name="AutoShap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28" y="3024"/>
                  <a:ext cx="1248" cy="480"/>
                </a:xfrm>
                <a:prstGeom prst="flowChartDecision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  <a:ln w="9525">
                  <a:solidFill>
                    <a:schemeClr val="folHlink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70677" name="Line 21"/>
            <p:cNvSpPr>
              <a:spLocks noChangeShapeType="1"/>
            </p:cNvSpPr>
            <p:nvPr/>
          </p:nvSpPr>
          <p:spPr bwMode="auto">
            <a:xfrm flipV="1">
              <a:off x="4752" y="1680"/>
              <a:ext cx="0" cy="1344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78" name="Rectangle 22"/>
            <p:cNvSpPr>
              <a:spLocks noChangeArrowheads="1"/>
            </p:cNvSpPr>
            <p:nvPr/>
          </p:nvSpPr>
          <p:spPr bwMode="auto">
            <a:xfrm>
              <a:off x="4752" y="2736"/>
              <a:ext cx="28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100" b="0"/>
                <a:t>Y</a:t>
              </a:r>
            </a:p>
          </p:txBody>
        </p:sp>
        <p:sp>
          <p:nvSpPr>
            <p:cNvPr id="70679" name="Line 23"/>
            <p:cNvSpPr>
              <a:spLocks noChangeShapeType="1"/>
            </p:cNvSpPr>
            <p:nvPr/>
          </p:nvSpPr>
          <p:spPr bwMode="auto">
            <a:xfrm>
              <a:off x="5376" y="3264"/>
              <a:ext cx="96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80" name="Rectangle 24"/>
            <p:cNvSpPr>
              <a:spLocks noChangeArrowheads="1"/>
            </p:cNvSpPr>
            <p:nvPr/>
          </p:nvSpPr>
          <p:spPr bwMode="auto">
            <a:xfrm>
              <a:off x="5232" y="3360"/>
              <a:ext cx="384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100" b="0">
                  <a:solidFill>
                    <a:schemeClr val="folHlink"/>
                  </a:solidFill>
                </a:rPr>
                <a:t>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681" name="Rectangle 25"/>
                <p:cNvSpPr>
                  <a:spLocks noChangeArrowheads="1"/>
                </p:cNvSpPr>
                <p:nvPr/>
              </p:nvSpPr>
              <p:spPr bwMode="auto">
                <a:xfrm>
                  <a:off x="5040" y="2208"/>
                  <a:ext cx="720" cy="336"/>
                </a:xfrm>
                <a:prstGeom prst="rect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100" b="0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altLang="zh-CN" sz="2100" b="0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CN" sz="2100" b="0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altLang="zh-CN" sz="2100" b="0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en-US" altLang="zh-CN" sz="2100" b="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0681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40" y="2208"/>
                  <a:ext cx="720" cy="336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7805"/>
                  </a:stretch>
                </a:blipFill>
                <a:ln w="9525">
                  <a:solidFill>
                    <a:schemeClr val="folHlink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70682" name="Line 26"/>
            <p:cNvSpPr>
              <a:spLocks noChangeShapeType="1"/>
            </p:cNvSpPr>
            <p:nvPr/>
          </p:nvSpPr>
          <p:spPr bwMode="auto">
            <a:xfrm flipV="1">
              <a:off x="5472" y="2544"/>
              <a:ext cx="0" cy="72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83" name="Line 27"/>
            <p:cNvSpPr>
              <a:spLocks noChangeShapeType="1"/>
            </p:cNvSpPr>
            <p:nvPr/>
          </p:nvSpPr>
          <p:spPr bwMode="auto">
            <a:xfrm flipV="1">
              <a:off x="5472" y="1152"/>
              <a:ext cx="0" cy="105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84" name="Line 28"/>
            <p:cNvSpPr>
              <a:spLocks noChangeShapeType="1"/>
            </p:cNvSpPr>
            <p:nvPr/>
          </p:nvSpPr>
          <p:spPr bwMode="auto">
            <a:xfrm>
              <a:off x="2736" y="960"/>
              <a:ext cx="0" cy="28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85" name="Line 29"/>
            <p:cNvSpPr>
              <a:spLocks noChangeShapeType="1"/>
            </p:cNvSpPr>
            <p:nvPr/>
          </p:nvSpPr>
          <p:spPr bwMode="auto">
            <a:xfrm flipH="1">
              <a:off x="2736" y="1152"/>
              <a:ext cx="2736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-Newton</a:t>
            </a:r>
            <a:r>
              <a:rPr lang="zh-CN" altLang="en-US" dirty="0"/>
              <a:t>和插值法</a:t>
            </a:r>
          </a:p>
        </p:txBody>
      </p:sp>
    </p:spTree>
  </p:cSld>
  <p:clrMapOvr>
    <a:masterClrMapping/>
  </p:clrMapOvr>
  <p:transition spd="med"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168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88504" y="1160909"/>
                <a:ext cx="9169846" cy="5816842"/>
              </a:xfrm>
            </p:spPr>
            <p:txBody>
              <a:bodyPr/>
              <a:lstStyle/>
              <a:p>
                <a:pPr>
                  <a:buFont typeface="Wingdings" pitchFamily="2" charset="2"/>
                  <a:buNone/>
                </a:pPr>
                <a:r>
                  <a:rPr lang="zh-CN" altLang="en-US" sz="2600" dirty="0"/>
                  <a:t>二、牛顿法（</a:t>
                </a:r>
                <a:r>
                  <a:rPr lang="en-US" altLang="zh-CN" sz="2600" dirty="0"/>
                  <a:t>Newton</a:t>
                </a:r>
                <a:r>
                  <a:rPr lang="zh-CN" altLang="en-US" sz="2600" dirty="0"/>
                  <a:t>）和插值法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600" dirty="0"/>
                  <a:t>1</a:t>
                </a:r>
                <a:r>
                  <a:rPr lang="zh-CN" altLang="en-US" sz="2600" dirty="0"/>
                  <a:t>、</a:t>
                </a:r>
                <a:r>
                  <a:rPr lang="en-US" altLang="zh-CN" sz="2600" dirty="0"/>
                  <a:t>Newton</a:t>
                </a:r>
                <a:r>
                  <a:rPr lang="zh-CN" altLang="en-US" sz="2600" dirty="0"/>
                  <a:t>法：</a:t>
                </a:r>
                <a:r>
                  <a:rPr lang="zh-CN" altLang="en-US" sz="2600" dirty="0">
                    <a:sym typeface="Wingdings" pitchFamily="2" charset="2"/>
                  </a:rPr>
                  <a:t>（续）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dirty="0">
                    <a:solidFill>
                      <a:schemeClr val="tx1"/>
                    </a:solidFill>
                    <a:sym typeface="Wingdings" pitchFamily="2" charset="2"/>
                  </a:rPr>
                  <a:t>例</a:t>
                </a:r>
                <a:r>
                  <a:rPr lang="en-US" altLang="zh-CN" sz="2600" dirty="0">
                    <a:solidFill>
                      <a:schemeClr val="tx1"/>
                    </a:solidFill>
                    <a:sym typeface="Wingdings" pitchFamily="2" charset="2"/>
                  </a:rPr>
                  <a:t>.   </a:t>
                </a:r>
                <a:r>
                  <a:rPr lang="zh-CN" altLang="en-US" sz="2600" dirty="0">
                    <a:solidFill>
                      <a:schemeClr val="tx1"/>
                    </a:solidFill>
                    <a:sym typeface="Wingdings" pitchFamily="2" charset="2"/>
                  </a:rPr>
                  <a:t>求   </a:t>
                </a:r>
                <a:r>
                  <a:rPr lang="en-US" altLang="zh-CN" sz="2600" dirty="0">
                    <a:solidFill>
                      <a:schemeClr val="tx1"/>
                    </a:solidFill>
                    <a:sym typeface="Wingdings" pitchFamily="2" charset="2"/>
                  </a:rPr>
                  <a:t>min </a:t>
                </a:r>
                <a14:m>
                  <m:oMath xmlns:m="http://schemas.openxmlformats.org/officeDocument/2006/math">
                    <m:r>
                      <a:rPr lang="en-US" altLang="zh-CN" sz="21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100" i="1" dirty="0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1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100" i="1" dirty="0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altLang="zh-CN" sz="2100" i="1" dirty="0">
                  <a:solidFill>
                    <a:schemeClr val="tx1"/>
                  </a:solidFill>
                </a:endParaRPr>
              </a:p>
              <a:p>
                <a:pPr>
                  <a:buFont typeface="Wingdings" pitchFamily="2" charset="2"/>
                  <a:buNone/>
                </a:pPr>
                <a:endParaRPr lang="en-US" altLang="zh-CN" sz="2100" i="1" dirty="0">
                  <a:solidFill>
                    <a:schemeClr val="folHlink"/>
                  </a:solidFill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100" i="1" dirty="0">
                    <a:solidFill>
                      <a:schemeClr val="folHlink"/>
                    </a:solidFill>
                  </a:rPr>
                  <a:t>   </a:t>
                </a:r>
                <a:r>
                  <a:rPr lang="zh-CN" altLang="en-US" sz="2100" dirty="0">
                    <a:solidFill>
                      <a:srgbClr val="FF0000"/>
                    </a:solidFill>
                  </a:rPr>
                  <a:t>解：</a:t>
                </a:r>
                <a:r>
                  <a:rPr lang="zh-CN" altLang="en-US" sz="2100" i="1" dirty="0">
                    <a:solidFill>
                      <a:schemeClr val="folHlink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1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𝜱</m:t>
                        </m:r>
                      </m:e>
                      <m:sup>
                        <m:r>
                          <a:rPr lang="en-US" altLang="zh-CN" sz="21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1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𝜆</m:t>
                        </m:r>
                      </m:e>
                    </m:d>
                    <m:r>
                      <a:rPr lang="en-US" altLang="zh-CN" sz="21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1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𝒂𝒓𝒄𝒕𝒂𝒏</m:t>
                    </m:r>
                    <m:r>
                      <a:rPr lang="en-US" altLang="zh-CN" sz="21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𝝀</m:t>
                    </m:r>
                    <m:r>
                      <a:rPr lang="en-US" altLang="zh-CN" sz="2100" i="1" dirty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100" dirty="0">
                    <a:solidFill>
                      <a:schemeClr val="tx1"/>
                    </a:solidFill>
                  </a:rPr>
                  <a:t>,    </a:t>
                </a:r>
                <a14:m>
                  <m:oMath xmlns:m="http://schemas.openxmlformats.org/officeDocument/2006/math">
                    <m:r>
                      <a:rPr lang="en-US" altLang="zh-CN" sz="21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100" i="1" dirty="0" smtClean="0">
                        <a:solidFill>
                          <a:schemeClr val="tx1"/>
                        </a:solidFill>
                        <a:latin typeface="Cambria Math"/>
                      </a:rPr>
                      <m:t>″(</m:t>
                    </m:r>
                    <m:r>
                      <a:rPr lang="en-US" altLang="zh-CN" sz="21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100" i="1" dirty="0" smtClean="0">
                        <a:solidFill>
                          <a:schemeClr val="tx1"/>
                        </a:solidFill>
                        <a:latin typeface="Cambria Math"/>
                      </a:rPr>
                      <m:t>)=1</m:t>
                    </m:r>
                    <m:r>
                      <a:rPr lang="zh-CN" altLang="en-US" sz="2100" i="1" dirty="0">
                        <a:solidFill>
                          <a:schemeClr val="tx1"/>
                        </a:solidFill>
                        <a:latin typeface="Cambria Math"/>
                      </a:rPr>
                      <m:t>／</m:t>
                    </m:r>
                    <m:r>
                      <a:rPr lang="en-US" altLang="zh-CN" sz="2100" i="1" dirty="0">
                        <a:solidFill>
                          <a:schemeClr val="tx1"/>
                        </a:solidFill>
                        <a:latin typeface="Cambria Math"/>
                      </a:rPr>
                      <m:t>(1+ </m:t>
                    </m:r>
                    <m:r>
                      <a:rPr lang="en-US" altLang="zh-CN" sz="2100" i="1" dirty="0">
                        <a:solidFill>
                          <a:schemeClr val="tx1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100" i="1" baseline="30000" dirty="0">
                        <a:solidFill>
                          <a:schemeClr val="tx1"/>
                        </a:solidFill>
                        <a:latin typeface="Cambria Math"/>
                      </a:rPr>
                      <m:t>2</m:t>
                    </m:r>
                    <m:r>
                      <a:rPr lang="en-US" altLang="zh-CN" sz="2100" i="1" dirty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altLang="zh-CN" sz="2100" dirty="0">
                  <a:solidFill>
                    <a:schemeClr val="tx1"/>
                  </a:solidFill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100" dirty="0">
                    <a:solidFill>
                      <a:schemeClr val="tx1"/>
                    </a:solidFill>
                  </a:rPr>
                  <a:t>            </a:t>
                </a:r>
                <a:r>
                  <a:rPr lang="zh-CN" altLang="en-US" sz="2100" dirty="0">
                    <a:solidFill>
                      <a:schemeClr val="tx1"/>
                    </a:solidFill>
                  </a:rPr>
                  <a:t>迭代公式：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1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𝒌</m:t>
                        </m:r>
                        <m:r>
                          <a:rPr lang="en-US" altLang="zh-CN" sz="21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sz="21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1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1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1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𝒌</m:t>
                        </m:r>
                      </m:sub>
                    </m:sSub>
                    <m:r>
                      <a:rPr lang="en-US" altLang="zh-CN" sz="2100" i="1" dirty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ctrlPr>
                          <a:rPr lang="en-US" altLang="zh-CN" sz="2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1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100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𝝀</m:t>
                            </m:r>
                          </m:e>
                          <m:sup>
                            <m:r>
                              <a:rPr lang="en-US" altLang="zh-CN" sz="2100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altLang="zh-CN" sz="21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𝒂𝒓𝒄𝒕𝒂𝒏</m:t>
                    </m:r>
                    <m:sSub>
                      <m:sSubPr>
                        <m:ctrlPr>
                          <a:rPr lang="en-US" altLang="zh-CN" sz="21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1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endParaRPr lang="en-US" altLang="zh-CN" sz="2100" baseline="-25000" dirty="0">
                  <a:solidFill>
                    <a:schemeClr val="tx1"/>
                  </a:solidFill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100" baseline="-25000" dirty="0">
                    <a:solidFill>
                      <a:schemeClr val="tx1"/>
                    </a:solidFill>
                  </a:rPr>
                  <a:t>                  </a:t>
                </a:r>
                <a:r>
                  <a:rPr lang="zh-CN" altLang="en-US" sz="2100" dirty="0">
                    <a:solidFill>
                      <a:schemeClr val="tx1"/>
                    </a:solidFill>
                  </a:rPr>
                  <a:t>取</a:t>
                </a:r>
                <a:r>
                  <a:rPr lang="en-US" altLang="zh-CN" sz="2100" i="1" dirty="0">
                    <a:solidFill>
                      <a:schemeClr val="tx1"/>
                    </a:solidFill>
                  </a:rPr>
                  <a:t>λ</a:t>
                </a:r>
                <a:r>
                  <a:rPr lang="en-US" altLang="zh-CN" sz="21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2100" dirty="0">
                    <a:solidFill>
                      <a:schemeClr val="tx1"/>
                    </a:solidFill>
                  </a:rPr>
                  <a:t>= 1</a:t>
                </a:r>
                <a:r>
                  <a:rPr lang="zh-CN" altLang="en-US" sz="2100" dirty="0">
                    <a:solidFill>
                      <a:schemeClr val="tx1"/>
                    </a:solidFill>
                  </a:rPr>
                  <a:t>，计算结果：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100" dirty="0">
                    <a:solidFill>
                      <a:schemeClr val="folHlink"/>
                    </a:solidFill>
                  </a:rPr>
                  <a:t>                   </a:t>
                </a:r>
                <a:r>
                  <a:rPr lang="en-US" altLang="zh-CN" sz="2100" i="1" dirty="0">
                    <a:solidFill>
                      <a:srgbClr val="CC00CC"/>
                    </a:solidFill>
                  </a:rPr>
                  <a:t>k </a:t>
                </a:r>
                <a:r>
                  <a:rPr lang="en-US" altLang="zh-CN" sz="2100" dirty="0">
                    <a:solidFill>
                      <a:srgbClr val="CC00CC"/>
                    </a:solidFill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1" i="1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100" b="1" i="1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zh-CN" sz="2100" dirty="0">
                    <a:solidFill>
                      <a:srgbClr val="CC00CC"/>
                    </a:solidFill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altLang="zh-CN" sz="2100" b="1" i="1" dirty="0" smtClean="0">
                        <a:solidFill>
                          <a:srgbClr val="CC00CC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100" b="1" i="0" dirty="0" smtClean="0">
                        <a:solidFill>
                          <a:srgbClr val="CC00CC"/>
                        </a:solidFill>
                        <a:latin typeface="Cambria Math"/>
                      </a:rPr>
                      <m:t>′(</m:t>
                    </m:r>
                    <m:sSub>
                      <m:sSubPr>
                        <m:ctrlPr>
                          <a:rPr lang="en-US" altLang="zh-CN" sz="2100" b="1" i="1" dirty="0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1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100" b="1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𝒌</m:t>
                        </m:r>
                      </m:sub>
                    </m:sSub>
                    <m:r>
                      <a:rPr lang="en-US" altLang="zh-CN" sz="2100" b="1" i="1" dirty="0" smtClean="0">
                        <a:solidFill>
                          <a:srgbClr val="CC00CC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100" i="1" dirty="0">
                    <a:solidFill>
                      <a:srgbClr val="CC00CC"/>
                    </a:solidFill>
                  </a:rPr>
                  <a:t> </a:t>
                </a:r>
                <a:r>
                  <a:rPr lang="en-US" altLang="zh-CN" sz="2100" dirty="0">
                    <a:solidFill>
                      <a:srgbClr val="CC00CC"/>
                    </a:solidFill>
                  </a:rPr>
                  <a:t>                    1</a:t>
                </a:r>
                <a:r>
                  <a:rPr lang="zh-CN" altLang="en-US" sz="2100" dirty="0">
                    <a:solidFill>
                      <a:srgbClr val="CC00CC"/>
                    </a:solidFill>
                  </a:rPr>
                  <a:t>／</a:t>
                </a:r>
                <a14:m>
                  <m:oMath xmlns:m="http://schemas.openxmlformats.org/officeDocument/2006/math">
                    <m:r>
                      <a:rPr lang="en-US" altLang="zh-CN" sz="2100" b="1" i="1" smtClean="0">
                        <a:solidFill>
                          <a:srgbClr val="CC00CC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100" b="1" i="1" smtClean="0">
                        <a:solidFill>
                          <a:srgbClr val="CC00CC"/>
                        </a:solidFill>
                        <a:latin typeface="Cambria Math"/>
                      </a:rPr>
                      <m:t>′′(</m:t>
                    </m:r>
                    <m:sSub>
                      <m:sSubPr>
                        <m:ctrlPr>
                          <a:rPr lang="en-US" altLang="zh-CN" sz="2100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1" i="1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100" b="1" i="1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𝒌</m:t>
                        </m:r>
                      </m:sub>
                    </m:sSub>
                    <m:r>
                      <a:rPr lang="en-US" altLang="zh-CN" sz="2100" b="1" i="1" smtClean="0">
                        <a:solidFill>
                          <a:srgbClr val="CC00CC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altLang="zh-CN" sz="2100" i="1" dirty="0">
                  <a:solidFill>
                    <a:srgbClr val="CC00CC"/>
                  </a:solidFill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100" dirty="0">
                    <a:solidFill>
                      <a:srgbClr val="CC00CC"/>
                    </a:solidFill>
                  </a:rPr>
                  <a:t>                   1              1                      0.7854                                 2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100" dirty="0">
                    <a:solidFill>
                      <a:srgbClr val="CC00CC"/>
                    </a:solidFill>
                  </a:rPr>
                  <a:t>                   2           -0.5708              -0.5187                            1.3258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100" dirty="0">
                    <a:solidFill>
                      <a:srgbClr val="CC00CC"/>
                    </a:solidFill>
                  </a:rPr>
                  <a:t>                   3            0.1169               -0.1164                           1.0137  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100" dirty="0">
                    <a:solidFill>
                      <a:srgbClr val="CC00CC"/>
                    </a:solidFill>
                  </a:rPr>
                  <a:t>                   4           -0.001095          -0.001095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100" i="1" dirty="0">
                    <a:solidFill>
                      <a:schemeClr val="folHlink"/>
                    </a:solidFill>
                  </a:rPr>
                  <a:t>                                  </a:t>
                </a:r>
                <a:r>
                  <a:rPr lang="en-US" altLang="zh-CN" sz="2100" i="1" dirty="0">
                    <a:solidFill>
                      <a:srgbClr val="CC00CC"/>
                    </a:solidFill>
                  </a:rPr>
                  <a:t>λ</a:t>
                </a:r>
                <a:r>
                  <a:rPr lang="en-US" altLang="zh-CN" sz="2100" baseline="-25000" dirty="0">
                    <a:solidFill>
                      <a:srgbClr val="CC00CC"/>
                    </a:solidFill>
                  </a:rPr>
                  <a:t>4</a:t>
                </a:r>
                <a:r>
                  <a:rPr lang="en-US" altLang="zh-CN" sz="2100" dirty="0">
                    <a:solidFill>
                      <a:srgbClr val="CC00CC"/>
                    </a:solidFill>
                  </a:rPr>
                  <a:t>≈ </a:t>
                </a:r>
                <a:r>
                  <a:rPr lang="en-US" altLang="zh-CN" sz="2100" i="1" dirty="0">
                    <a:solidFill>
                      <a:srgbClr val="CC00CC"/>
                    </a:solidFill>
                  </a:rPr>
                  <a:t>λ</a:t>
                </a:r>
                <a:r>
                  <a:rPr lang="en-US" altLang="zh-CN" sz="2100" baseline="30000" dirty="0">
                    <a:solidFill>
                      <a:srgbClr val="CC00CC"/>
                    </a:solidFill>
                  </a:rPr>
                  <a:t>*</a:t>
                </a:r>
                <a:r>
                  <a:rPr lang="en-US" altLang="zh-CN" sz="2100" dirty="0">
                    <a:solidFill>
                      <a:srgbClr val="CC00CC"/>
                    </a:solidFill>
                  </a:rPr>
                  <a:t> =0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100" dirty="0">
                    <a:solidFill>
                      <a:schemeClr val="folHlink"/>
                    </a:solidFill>
                  </a:rPr>
                  <a:t>            </a:t>
                </a:r>
                <a:r>
                  <a:rPr lang="zh-CN" altLang="en-US" sz="2100" dirty="0">
                    <a:solidFill>
                      <a:srgbClr val="FF0000"/>
                    </a:solidFill>
                  </a:rPr>
                  <a:t>取</a:t>
                </a:r>
                <a:r>
                  <a:rPr lang="en-US" altLang="zh-CN" sz="2100" i="1" dirty="0">
                    <a:solidFill>
                      <a:srgbClr val="FF0000"/>
                    </a:solidFill>
                  </a:rPr>
                  <a:t>λ</a:t>
                </a:r>
                <a:r>
                  <a:rPr lang="en-US" altLang="zh-CN" sz="2100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sz="2100" dirty="0">
                    <a:solidFill>
                      <a:srgbClr val="FF0000"/>
                    </a:solidFill>
                  </a:rPr>
                  <a:t>=2</a:t>
                </a:r>
                <a:r>
                  <a:rPr lang="zh-CN" altLang="en-US" sz="2100" dirty="0">
                    <a:solidFill>
                      <a:srgbClr val="FF0000"/>
                    </a:solidFill>
                  </a:rPr>
                  <a:t>，计算结果如下：</a:t>
                </a:r>
                <a:r>
                  <a:rPr lang="zh-CN" altLang="en-US" sz="2100" baseline="-25000" dirty="0">
                    <a:solidFill>
                      <a:schemeClr val="folHlink"/>
                    </a:solidFill>
                  </a:rPr>
                  <a:t>                 </a:t>
                </a:r>
              </a:p>
            </p:txBody>
          </p:sp>
        </mc:Choice>
        <mc:Fallback xmlns="">
          <p:sp>
            <p:nvSpPr>
              <p:cNvPr id="716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8504" y="1160909"/>
                <a:ext cx="9169846" cy="5816842"/>
              </a:xfrm>
              <a:blipFill rotWithShape="1">
                <a:blip r:embed="rId3"/>
                <a:stretch>
                  <a:fillRect l="-1197" t="-1152" b="-2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71685" name="Rectangle 5"/>
          <p:cNvSpPr>
            <a:spLocks noChangeArrowheads="1"/>
          </p:cNvSpPr>
          <p:nvPr/>
        </p:nvSpPr>
        <p:spPr bwMode="auto">
          <a:xfrm>
            <a:off x="4844654" y="3353532"/>
            <a:ext cx="9906000" cy="46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850" tIns="48925" rIns="97850" bIns="48925">
            <a:spAutoFit/>
          </a:bodyPr>
          <a:lstStyle/>
          <a:p>
            <a:endParaRPr lang="zh-CN" altLang="en-US"/>
          </a:p>
        </p:txBody>
      </p:sp>
      <p:graphicFrame>
        <p:nvGraphicFramePr>
          <p:cNvPr id="71684" name="Object 4"/>
          <p:cNvGraphicFramePr>
            <a:graphicFrameLocks noChangeAspect="1"/>
          </p:cNvGraphicFramePr>
          <p:nvPr/>
        </p:nvGraphicFramePr>
        <p:xfrm>
          <a:off x="3080792" y="1952997"/>
          <a:ext cx="1655762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9" name="Equation" r:id="rId4" imgW="19507200" imgH="11582400" progId="Equation.3">
                  <p:embed/>
                </p:oleObj>
              </mc:Choice>
              <mc:Fallback>
                <p:oleObj name="Equation" r:id="rId4" imgW="19507200" imgH="11582400" progId="Equation.3">
                  <p:embed/>
                  <p:pic>
                    <p:nvPicPr>
                      <p:cNvPr id="0" name="图片 42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0792" y="1952997"/>
                        <a:ext cx="1655762" cy="97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-Newton</a:t>
            </a:r>
            <a:r>
              <a:rPr lang="zh-CN" altLang="en-US" dirty="0"/>
              <a:t>和插值法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1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1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1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1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1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1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1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1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1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1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1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1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168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168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27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6496" y="1088901"/>
                <a:ext cx="9169846" cy="5744834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zh-CN" altLang="en-US" sz="2600" dirty="0"/>
                  <a:t>二、牛顿法（</a:t>
                </a:r>
                <a:r>
                  <a:rPr lang="en-US" altLang="zh-CN" sz="2600" dirty="0"/>
                  <a:t>Newton</a:t>
                </a:r>
                <a:r>
                  <a:rPr lang="zh-CN" altLang="en-US" sz="2600" dirty="0"/>
                  <a:t>）和插值法</a:t>
                </a: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en-US" altLang="zh-CN" sz="2600" dirty="0"/>
                  <a:t>1</a:t>
                </a:r>
                <a:r>
                  <a:rPr lang="zh-CN" altLang="en-US" sz="2600" dirty="0"/>
                  <a:t>、</a:t>
                </a:r>
                <a:r>
                  <a:rPr lang="en-US" altLang="zh-CN" sz="2600" dirty="0"/>
                  <a:t>Newton</a:t>
                </a:r>
                <a:r>
                  <a:rPr lang="zh-CN" altLang="en-US" sz="2600" dirty="0"/>
                  <a:t>法：</a:t>
                </a:r>
                <a:r>
                  <a:rPr lang="zh-CN" altLang="en-US" sz="2600" dirty="0">
                    <a:sym typeface="Wingdings" pitchFamily="2" charset="2"/>
                  </a:rPr>
                  <a:t>（续）</a:t>
                </a:r>
              </a:p>
              <a:p>
                <a:pPr>
                  <a:lnSpc>
                    <a:spcPct val="90000"/>
                  </a:lnSpc>
                  <a:buNone/>
                </a:pPr>
                <a:r>
                  <a:rPr lang="zh-CN" altLang="en-US" sz="2100" dirty="0">
                    <a:solidFill>
                      <a:srgbClr val="FF0000"/>
                    </a:solidFill>
                  </a:rPr>
                  <a:t>             </a:t>
                </a:r>
                <a:r>
                  <a:rPr lang="en-US" altLang="zh-CN" sz="2100" i="1" dirty="0">
                    <a:solidFill>
                      <a:srgbClr val="FF0000"/>
                    </a:solidFill>
                  </a:rPr>
                  <a:t>k</a:t>
                </a:r>
                <a:r>
                  <a:rPr lang="en-US" altLang="zh-CN" sz="2100" dirty="0">
                    <a:solidFill>
                      <a:srgbClr val="FF0000"/>
                    </a:solidFill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100" i="1" baseline="-25000" dirty="0" err="1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  <m:r>
                      <a:rPr lang="en-US" altLang="zh-CN" sz="21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                           </m:t>
                    </m:r>
                    <m:r>
                      <a:rPr lang="en-US" altLang="zh-CN" sz="21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1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′ (</m:t>
                    </m:r>
                  </m:oMath>
                </a14:m>
                <a:r>
                  <a:rPr lang="en-US" altLang="zh-CN" sz="2100" i="1" dirty="0">
                    <a:solidFill>
                      <a:srgbClr val="FF0000"/>
                    </a:solidFill>
                    <a:latin typeface="+mj-lt"/>
                  </a:rPr>
                  <a:t>λ</a:t>
                </a:r>
                <a:r>
                  <a:rPr lang="en-US" altLang="zh-CN" sz="2100" i="1" baseline="-25000" dirty="0">
                    <a:solidFill>
                      <a:srgbClr val="FF0000"/>
                    </a:solidFill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solidFill>
                          <a:srgbClr val="FF0000"/>
                        </a:solidFill>
                        <a:latin typeface="Cambria Math"/>
                      </a:rPr>
                      <m:t>)                     </m:t>
                    </m:r>
                  </m:oMath>
                </a14:m>
                <a:r>
                  <a:rPr lang="en-US" altLang="zh-CN" sz="2100" dirty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2100" dirty="0">
                    <a:solidFill>
                      <a:srgbClr val="FF0000"/>
                    </a:solidFill>
                  </a:rPr>
                  <a:t>／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10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100" i="1" dirty="0">
                    <a:solidFill>
                      <a:srgbClr val="FF0000"/>
                    </a:solidFill>
                  </a:rPr>
                  <a:t>″(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100" i="1" baseline="-25000" dirty="0" err="1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en-US" altLang="zh-CN" sz="2100" i="1" dirty="0">
                    <a:solidFill>
                      <a:srgbClr val="FF0000"/>
                    </a:solidFill>
                  </a:rPr>
                  <a:t> )</a:t>
                </a: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en-US" altLang="zh-CN" sz="2100" dirty="0">
                    <a:solidFill>
                      <a:srgbClr val="FF0000"/>
                    </a:solidFill>
                  </a:rPr>
                  <a:t>             1              2                       1.1071                           5</a:t>
                </a: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en-US" altLang="zh-CN" sz="2100" dirty="0">
                    <a:solidFill>
                      <a:srgbClr val="FF0000"/>
                    </a:solidFill>
                  </a:rPr>
                  <a:t>             2            -3.5357              -1.2952                          13.50</a:t>
                </a: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en-US" altLang="zh-CN" sz="2100" dirty="0">
                    <a:solidFill>
                      <a:srgbClr val="FF0000"/>
                    </a:solidFill>
                  </a:rPr>
                  <a:t>             3              13.95                </a:t>
                </a:r>
                <a:r>
                  <a:rPr lang="zh-CN" altLang="en-US" sz="2100" dirty="0">
                    <a:solidFill>
                      <a:srgbClr val="FF0000"/>
                    </a:solidFill>
                  </a:rPr>
                  <a:t>不收敛。</a:t>
                </a: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endParaRPr lang="zh-CN" altLang="en-US" sz="2100" dirty="0">
                  <a:solidFill>
                    <a:schemeClr val="folHlink"/>
                  </a:solidFill>
                </a:endParaRPr>
              </a:p>
              <a:p>
                <a:pPr>
                  <a:lnSpc>
                    <a:spcPct val="90000"/>
                  </a:lnSpc>
                </a:pPr>
                <a:r>
                  <a:rPr lang="zh-CN" altLang="en-US" sz="2100" dirty="0"/>
                  <a:t>牛顿法的基本思想是在迭代点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1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b="1" i="1" smtClean="0">
                            <a:latin typeface="Cambria Math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sz="21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100" dirty="0"/>
                  <a:t>附近用二次函数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1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b="1" i="1" smtClean="0">
                            <a:latin typeface="Cambria Math"/>
                          </a:rPr>
                          <m:t>𝒒</m:t>
                        </m:r>
                      </m:e>
                      <m:sup>
                        <m:d>
                          <m:dPr>
                            <m:ctrlPr>
                              <a:rPr lang="en-US" altLang="zh-CN" sz="21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sz="21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b="1" i="1" smtClean="0">
                            <a:latin typeface="Cambria Math"/>
                          </a:rPr>
                          <m:t>𝒔</m:t>
                        </m:r>
                      </m:e>
                    </m:d>
                    <m:r>
                      <a:rPr lang="en-US" altLang="zh-CN" sz="2100" b="1" i="1" smtClean="0">
                        <a:latin typeface="Cambria Math"/>
                      </a:rPr>
                      <m:t>=</m:t>
                    </m:r>
                    <m:r>
                      <a:rPr lang="en-US" altLang="zh-CN" sz="2100" b="1" i="1" smtClean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21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1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1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100" b="1" i="1" smtClean="0"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100" b="1" i="1" smtClean="0">
                        <a:latin typeface="Cambria Math"/>
                      </a:rPr>
                      <m:t>+</m:t>
                    </m:r>
                    <m:sSubSup>
                      <m:sSubSupPr>
                        <m:ctrlPr>
                          <a:rPr lang="en-US" altLang="zh-CN" sz="21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100" b="1" i="1" smtClean="0">
                            <a:latin typeface="Cambria Math"/>
                          </a:rPr>
                          <m:t>𝒈</m:t>
                        </m:r>
                      </m:e>
                      <m:sub>
                        <m:r>
                          <a:rPr lang="en-US" altLang="zh-CN" sz="2100" b="1" i="1" smtClean="0">
                            <a:latin typeface="Cambria Math"/>
                          </a:rPr>
                          <m:t>𝒌</m:t>
                        </m:r>
                      </m:sub>
                      <m:sup>
                        <m:r>
                          <a:rPr lang="en-US" altLang="zh-CN" sz="2100" b="1" i="1" smtClean="0">
                            <a:latin typeface="Cambria Math"/>
                          </a:rPr>
                          <m:t>𝑻</m:t>
                        </m:r>
                      </m:sup>
                    </m:sSubSup>
                    <m:r>
                      <a:rPr lang="en-US" altLang="zh-CN" sz="2100" b="1" i="1" smtClean="0">
                        <a:latin typeface="Cambria Math"/>
                      </a:rPr>
                      <m:t>𝒔</m:t>
                    </m:r>
                    <m:r>
                      <a:rPr lang="en-US" altLang="zh-CN" sz="2100" b="1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zh-CN" sz="21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100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altLang="zh-CN" sz="2100" b="1" i="1" smtClean="0">
                            <a:latin typeface="Cambria Math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altLang="zh-CN" sz="21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b="1" i="1" smtClean="0">
                            <a:latin typeface="Cambria Math"/>
                          </a:rPr>
                          <m:t>𝒔</m:t>
                        </m:r>
                      </m:e>
                      <m:sup>
                        <m:r>
                          <a:rPr lang="en-US" altLang="zh-CN" sz="2100" b="1" i="1" smtClean="0">
                            <a:latin typeface="Cambria Math"/>
                          </a:rPr>
                          <m:t>𝑻</m:t>
                        </m:r>
                      </m:sup>
                    </m:sSup>
                    <m:sSub>
                      <m:sSubPr>
                        <m:ctrlPr>
                          <a:rPr lang="en-US" altLang="zh-CN" sz="2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1" i="1" smtClean="0">
                            <a:latin typeface="Cambria Math"/>
                          </a:rPr>
                          <m:t>𝑮</m:t>
                        </m:r>
                      </m:e>
                      <m:sub>
                        <m:r>
                          <a:rPr lang="en-US" altLang="zh-CN" sz="2100" b="1" i="1" smtClean="0">
                            <a:latin typeface="Cambria Math"/>
                          </a:rPr>
                          <m:t>𝒌</m:t>
                        </m:r>
                      </m:sub>
                    </m:sSub>
                    <m:r>
                      <a:rPr lang="en-US" altLang="zh-CN" sz="2100" b="1" i="1" smtClean="0">
                        <a:latin typeface="Cambria Math"/>
                      </a:rPr>
                      <m:t>𝒔</m:t>
                    </m:r>
                  </m:oMath>
                </a14:m>
                <a:r>
                  <a:rPr lang="zh-CN" altLang="en-US" sz="2100" dirty="0"/>
                  <a:t>来逼近</a:t>
                </a:r>
                <a14:m>
                  <m:oMath xmlns:m="http://schemas.openxmlformats.org/officeDocument/2006/math">
                    <m:r>
                      <a:rPr lang="en-US" altLang="zh-CN" sz="2100" b="1" i="1" smtClean="0">
                        <a:latin typeface="Cambria Math"/>
                      </a:rPr>
                      <m:t>𝒇</m:t>
                    </m:r>
                    <m:r>
                      <a:rPr lang="en-US" altLang="zh-CN" sz="2100" b="1" i="1" smtClean="0">
                        <a:latin typeface="Cambria Math"/>
                      </a:rPr>
                      <m:t>(</m:t>
                    </m:r>
                    <m:r>
                      <a:rPr lang="en-US" altLang="zh-CN" sz="2100" b="1" i="1" smtClean="0">
                        <a:latin typeface="Cambria Math"/>
                      </a:rPr>
                      <m:t>𝒙</m:t>
                    </m:r>
                    <m:r>
                      <a:rPr lang="en-US" altLang="zh-CN" sz="2100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100" dirty="0"/>
                  <a:t>,</a:t>
                </a:r>
                <a:r>
                  <a:rPr lang="zh-CN" altLang="en-US" sz="2100" dirty="0"/>
                  <a:t>并以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i="1">
                            <a:latin typeface="Cambria Math"/>
                          </a:rPr>
                          <m:t>𝒒</m:t>
                        </m:r>
                      </m:e>
                      <m:sup>
                        <m:d>
                          <m:d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i="1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i="1">
                            <a:latin typeface="Cambria Math"/>
                          </a:rPr>
                          <m:t>𝒔</m:t>
                        </m:r>
                      </m:e>
                    </m:d>
                  </m:oMath>
                </a14:m>
                <a:r>
                  <a:rPr lang="zh-CN" altLang="en-US" sz="2100" dirty="0"/>
                  <a:t>的极小点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1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b="1" i="1" smtClean="0">
                            <a:latin typeface="Cambria Math"/>
                          </a:rPr>
                          <m:t>𝒔</m:t>
                        </m:r>
                      </m:e>
                      <m:sup>
                        <m:d>
                          <m:dPr>
                            <m:ctrlPr>
                              <a:rPr lang="en-US" altLang="zh-CN" sz="21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100" dirty="0"/>
                  <a:t>来修正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1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b="1" i="1" smtClean="0">
                            <a:latin typeface="Cambria Math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sz="21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sz="2100" dirty="0"/>
                  <a:t>,</a:t>
                </a:r>
                <a:r>
                  <a:rPr lang="zh-CN" altLang="en-US" sz="2100" dirty="0"/>
                  <a:t>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1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b="1" i="1" smtClean="0">
                            <a:latin typeface="Cambria Math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sz="21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b="1" i="1" smtClean="0">
                                <a:latin typeface="Cambria Math"/>
                              </a:rPr>
                              <m:t>𝒌</m:t>
                            </m:r>
                            <m:r>
                              <a:rPr lang="en-US" altLang="zh-CN" sz="21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2100" b="1" i="1" smtClean="0">
                                <a:latin typeface="Cambria Math"/>
                              </a:rPr>
                              <m:t>𝟏</m:t>
                            </m:r>
                          </m:e>
                        </m:d>
                      </m:sup>
                    </m:sSup>
                    <m:r>
                      <a:rPr lang="en-US" altLang="zh-CN" sz="2100" b="1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sz="21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b="1" i="1" smtClean="0">
                            <a:latin typeface="Cambria Math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sz="21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  <m:r>
                      <a:rPr lang="en-US" altLang="zh-CN" sz="2100" b="1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CN" sz="21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b="1" i="1" smtClean="0">
                            <a:latin typeface="Cambria Math"/>
                          </a:rPr>
                          <m:t>𝒔</m:t>
                        </m:r>
                      </m:e>
                      <m:sup>
                        <m:d>
                          <m:dPr>
                            <m:ctrlPr>
                              <a:rPr lang="en-US" altLang="zh-CN" sz="21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endParaRPr lang="zh-CN" altLang="en-US" sz="2100" dirty="0"/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endParaRPr lang="en-US" altLang="zh-CN" sz="2600" dirty="0">
                  <a:solidFill>
                    <a:schemeClr val="folHlink"/>
                  </a:solidFill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727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6496" y="1088901"/>
                <a:ext cx="9169846" cy="5744834"/>
              </a:xfrm>
              <a:blipFill rotWithShape="1">
                <a:blip r:embed="rId2"/>
                <a:stretch>
                  <a:fillRect l="-1196" t="-20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-Newton</a:t>
            </a:r>
            <a:r>
              <a:rPr lang="zh-CN" altLang="en-US" dirty="0"/>
              <a:t>和插值法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2" dur="500" fill="hold"/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2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2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7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27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6496" y="1088901"/>
                <a:ext cx="9169846" cy="5744834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zh-CN" altLang="en-US" sz="2600" dirty="0"/>
                  <a:t>二、牛顿法（</a:t>
                </a:r>
                <a:r>
                  <a:rPr lang="en-US" altLang="zh-CN" sz="2600" dirty="0"/>
                  <a:t>Newton</a:t>
                </a:r>
                <a:r>
                  <a:rPr lang="zh-CN" altLang="en-US" sz="2600" dirty="0"/>
                  <a:t>）和插值法</a:t>
                </a: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en-US" altLang="zh-CN" sz="2600" dirty="0"/>
                  <a:t>1</a:t>
                </a:r>
                <a:r>
                  <a:rPr lang="zh-CN" altLang="en-US" sz="2600" dirty="0"/>
                  <a:t>、</a:t>
                </a:r>
                <a:r>
                  <a:rPr lang="en-US" altLang="zh-CN" sz="2600" dirty="0"/>
                  <a:t>Newton</a:t>
                </a:r>
                <a:r>
                  <a:rPr lang="zh-CN" altLang="en-US" sz="2600" dirty="0"/>
                  <a:t>法：</a:t>
                </a:r>
                <a:r>
                  <a:rPr lang="zh-CN" altLang="en-US" sz="2600" dirty="0">
                    <a:sym typeface="Wingdings" pitchFamily="2" charset="2"/>
                  </a:rPr>
                  <a:t>（续）</a:t>
                </a:r>
              </a:p>
              <a:p>
                <a:pPr>
                  <a:lnSpc>
                    <a:spcPct val="90000"/>
                  </a:lnSpc>
                  <a:buNone/>
                </a:pPr>
                <a:r>
                  <a:rPr lang="zh-CN" altLang="en-US" sz="2100" dirty="0">
                    <a:solidFill>
                      <a:srgbClr val="FF0000"/>
                    </a:solidFill>
                  </a:rPr>
                  <a:t>             </a:t>
                </a:r>
                <a:r>
                  <a:rPr lang="en-US" altLang="zh-CN" sz="2100" i="1" dirty="0">
                    <a:solidFill>
                      <a:srgbClr val="FF0000"/>
                    </a:solidFill>
                  </a:rPr>
                  <a:t>k</a:t>
                </a:r>
                <a:r>
                  <a:rPr lang="en-US" altLang="zh-CN" sz="2100" dirty="0">
                    <a:solidFill>
                      <a:srgbClr val="FF0000"/>
                    </a:solidFill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solidFill>
                          <a:srgbClr val="FF0000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100" i="1" baseline="-25000" dirty="0" err="1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  <m:r>
                      <a:rPr lang="en-US" altLang="zh-CN" sz="2100" i="1" dirty="0">
                        <a:solidFill>
                          <a:schemeClr val="tx1"/>
                        </a:solidFill>
                        <a:latin typeface="Cambria Math"/>
                      </a:rPr>
                      <m:t>                           </m:t>
                    </m:r>
                    <m:r>
                      <a:rPr lang="en-US" altLang="zh-CN" sz="2100" i="1" dirty="0">
                        <a:solidFill>
                          <a:srgbClr val="FF0000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100" i="1" dirty="0">
                        <a:solidFill>
                          <a:srgbClr val="FF0000"/>
                        </a:solidFill>
                        <a:latin typeface="Cambria Math"/>
                      </a:rPr>
                      <m:t>′ (</m:t>
                    </m:r>
                  </m:oMath>
                </a14:m>
                <a:r>
                  <a:rPr lang="en-US" altLang="zh-CN" sz="2100" i="1" dirty="0">
                    <a:solidFill>
                      <a:srgbClr val="FF0000"/>
                    </a:solidFill>
                  </a:rPr>
                  <a:t>λ</a:t>
                </a:r>
                <a:r>
                  <a:rPr lang="en-US" altLang="zh-CN" sz="2100" i="1" baseline="-25000" dirty="0">
                    <a:solidFill>
                      <a:srgbClr val="FF0000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solidFill>
                          <a:srgbClr val="FF0000"/>
                        </a:solidFill>
                        <a:latin typeface="Cambria Math"/>
                      </a:rPr>
                      <m:t>)                     </m:t>
                    </m:r>
                  </m:oMath>
                </a14:m>
                <a:r>
                  <a:rPr lang="en-US" altLang="zh-CN" sz="2100" dirty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2100" dirty="0">
                    <a:solidFill>
                      <a:srgbClr val="FF0000"/>
                    </a:solidFill>
                  </a:rPr>
                  <a:t>／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solidFill>
                          <a:srgbClr val="FF0000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10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100" i="1" dirty="0">
                    <a:solidFill>
                      <a:srgbClr val="FF0000"/>
                    </a:solidFill>
                  </a:rPr>
                  <a:t>″(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solidFill>
                          <a:srgbClr val="FF0000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100" i="1" baseline="-25000" dirty="0" err="1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en-US" altLang="zh-CN" sz="2100" i="1" dirty="0">
                    <a:solidFill>
                      <a:srgbClr val="FF0000"/>
                    </a:solidFill>
                  </a:rPr>
                  <a:t> )</a:t>
                </a:r>
              </a:p>
              <a:p>
                <a:pPr>
                  <a:lnSpc>
                    <a:spcPct val="90000"/>
                  </a:lnSpc>
                  <a:buNone/>
                </a:pPr>
                <a:r>
                  <a:rPr lang="en-US" altLang="zh-CN" sz="2100" dirty="0">
                    <a:solidFill>
                      <a:srgbClr val="FF0000"/>
                    </a:solidFill>
                  </a:rPr>
                  <a:t>             1              2                       1.1071                           5</a:t>
                </a: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en-US" altLang="zh-CN" sz="2100" dirty="0">
                    <a:solidFill>
                      <a:srgbClr val="FF0000"/>
                    </a:solidFill>
                  </a:rPr>
                  <a:t>             2            -3.5357              -1.2952                          13.50</a:t>
                </a: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en-US" altLang="zh-CN" sz="2100" dirty="0">
                    <a:solidFill>
                      <a:srgbClr val="FF0000"/>
                    </a:solidFill>
                  </a:rPr>
                  <a:t>             3              13.95                </a:t>
                </a:r>
                <a:r>
                  <a:rPr lang="zh-CN" altLang="en-US" sz="2100" dirty="0">
                    <a:solidFill>
                      <a:srgbClr val="FF0000"/>
                    </a:solidFill>
                  </a:rPr>
                  <a:t>不收敛</a:t>
                </a: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endParaRPr lang="zh-CN" altLang="en-US" sz="2100" dirty="0">
                  <a:solidFill>
                    <a:schemeClr val="folHlink"/>
                  </a:solidFill>
                </a:endParaRP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endParaRPr lang="zh-CN" altLang="en-US" sz="2100" dirty="0">
                  <a:solidFill>
                    <a:schemeClr val="folHlink"/>
                  </a:solidFill>
                </a:endParaRP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en-US" altLang="zh-CN" sz="2600" dirty="0"/>
                  <a:t>2</a:t>
                </a:r>
                <a:r>
                  <a:rPr lang="zh-CN" altLang="en-US" sz="2600" dirty="0"/>
                  <a:t>、插值法：</a:t>
                </a:r>
                <a:endParaRPr lang="zh-CN" altLang="en-US" sz="2100" dirty="0"/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zh-CN" altLang="en-US" sz="2100" dirty="0">
                    <a:solidFill>
                      <a:schemeClr val="folHlink"/>
                    </a:solidFill>
                  </a:rPr>
                  <a:t>        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用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ф(λ)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在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2 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或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3 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个点的函数值或导数值，构造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2 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次或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3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次多项式作为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ф(λ)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的近似值，以这多项式的极小点为新的迭代点</a:t>
                </a:r>
                <a:r>
                  <a:rPr lang="zh-CN" altLang="en-US" sz="2600" dirty="0">
                    <a:solidFill>
                      <a:schemeClr val="folHlink"/>
                    </a:solidFill>
                  </a:rPr>
                  <a:t>。  </a:t>
                </a:r>
                <a:r>
                  <a:rPr lang="en-US" altLang="zh-CN" sz="2600" dirty="0">
                    <a:solidFill>
                      <a:schemeClr val="hlink"/>
                    </a:solidFill>
                  </a:rPr>
                  <a:t>3</a:t>
                </a:r>
                <a:r>
                  <a:rPr lang="zh-CN" altLang="en-US" sz="2600" dirty="0">
                    <a:solidFill>
                      <a:schemeClr val="hlink"/>
                    </a:solidFill>
                  </a:rPr>
                  <a:t>点</a:t>
                </a:r>
                <a:r>
                  <a:rPr lang="en-US" altLang="zh-CN" sz="2600" dirty="0">
                    <a:solidFill>
                      <a:schemeClr val="hlink"/>
                    </a:solidFill>
                  </a:rPr>
                  <a:t>2</a:t>
                </a:r>
                <a:r>
                  <a:rPr lang="zh-CN" altLang="en-US" sz="2600" dirty="0">
                    <a:solidFill>
                      <a:schemeClr val="hlink"/>
                    </a:solidFill>
                  </a:rPr>
                  <a:t>次，</a:t>
                </a:r>
                <a:r>
                  <a:rPr lang="en-US" altLang="zh-CN" sz="2600" dirty="0">
                    <a:solidFill>
                      <a:schemeClr val="hlink"/>
                    </a:solidFill>
                  </a:rPr>
                  <a:t>2</a:t>
                </a:r>
                <a:r>
                  <a:rPr lang="zh-CN" altLang="en-US" sz="2600" dirty="0">
                    <a:solidFill>
                      <a:schemeClr val="hlink"/>
                    </a:solidFill>
                  </a:rPr>
                  <a:t>点</a:t>
                </a:r>
                <a:r>
                  <a:rPr lang="en-US" altLang="zh-CN" sz="2600" dirty="0">
                    <a:solidFill>
                      <a:schemeClr val="hlink"/>
                    </a:solidFill>
                  </a:rPr>
                  <a:t>2</a:t>
                </a:r>
                <a:r>
                  <a:rPr lang="zh-CN" altLang="en-US" sz="2600" dirty="0">
                    <a:solidFill>
                      <a:schemeClr val="hlink"/>
                    </a:solidFill>
                  </a:rPr>
                  <a:t>次，</a:t>
                </a:r>
                <a:r>
                  <a:rPr lang="en-US" altLang="zh-CN" sz="2600" dirty="0">
                    <a:solidFill>
                      <a:schemeClr val="hlink"/>
                    </a:solidFill>
                  </a:rPr>
                  <a:t>4</a:t>
                </a:r>
                <a:r>
                  <a:rPr lang="zh-CN" altLang="en-US" sz="2600" dirty="0">
                    <a:solidFill>
                      <a:schemeClr val="hlink"/>
                    </a:solidFill>
                  </a:rPr>
                  <a:t>点</a:t>
                </a:r>
                <a:r>
                  <a:rPr lang="en-US" altLang="zh-CN" sz="2600" dirty="0">
                    <a:solidFill>
                      <a:schemeClr val="hlink"/>
                    </a:solidFill>
                  </a:rPr>
                  <a:t>3</a:t>
                </a:r>
                <a:r>
                  <a:rPr lang="zh-CN" altLang="en-US" sz="2600" dirty="0">
                    <a:solidFill>
                      <a:schemeClr val="hlink"/>
                    </a:solidFill>
                  </a:rPr>
                  <a:t>次，</a:t>
                </a:r>
                <a:r>
                  <a:rPr lang="en-US" altLang="zh-CN" sz="2600" dirty="0">
                    <a:solidFill>
                      <a:schemeClr val="hlink"/>
                    </a:solidFill>
                  </a:rPr>
                  <a:t>3</a:t>
                </a:r>
                <a:r>
                  <a:rPr lang="zh-CN" altLang="en-US" sz="2600" dirty="0">
                    <a:solidFill>
                      <a:schemeClr val="hlink"/>
                    </a:solidFill>
                  </a:rPr>
                  <a:t>点</a:t>
                </a:r>
                <a:r>
                  <a:rPr lang="en-US" altLang="zh-CN" sz="2600" dirty="0">
                    <a:solidFill>
                      <a:schemeClr val="hlink"/>
                    </a:solidFill>
                  </a:rPr>
                  <a:t>3</a:t>
                </a:r>
                <a:r>
                  <a:rPr lang="zh-CN" altLang="en-US" sz="2600" dirty="0">
                    <a:solidFill>
                      <a:schemeClr val="hlink"/>
                    </a:solidFill>
                  </a:rPr>
                  <a:t>次，</a:t>
                </a:r>
                <a:r>
                  <a:rPr lang="en-US" altLang="zh-CN" sz="2600" dirty="0">
                    <a:solidFill>
                      <a:schemeClr val="hlink"/>
                    </a:solidFill>
                  </a:rPr>
                  <a:t>2</a:t>
                </a:r>
                <a:r>
                  <a:rPr lang="zh-CN" altLang="en-US" sz="2600" dirty="0">
                    <a:solidFill>
                      <a:schemeClr val="hlink"/>
                    </a:solidFill>
                  </a:rPr>
                  <a:t>点</a:t>
                </a:r>
                <a:r>
                  <a:rPr lang="en-US" altLang="zh-CN" sz="2600" dirty="0">
                    <a:solidFill>
                      <a:schemeClr val="hlink"/>
                    </a:solidFill>
                  </a:rPr>
                  <a:t>3</a:t>
                </a:r>
                <a:r>
                  <a:rPr lang="zh-CN" altLang="en-US" sz="2600" dirty="0">
                    <a:solidFill>
                      <a:schemeClr val="hlink"/>
                    </a:solidFill>
                  </a:rPr>
                  <a:t>次等</a:t>
                </a: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zh-CN" altLang="en-US" sz="2600" dirty="0">
                    <a:solidFill>
                      <a:schemeClr val="hlink"/>
                    </a:solidFill>
                  </a:rPr>
                  <a:t>    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以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3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点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2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次为例：</a:t>
                </a: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zh-CN" altLang="en-US" sz="2600" dirty="0">
                    <a:solidFill>
                      <a:schemeClr val="tx1"/>
                    </a:solidFill>
                  </a:rPr>
                  <a:t>      取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λ</a:t>
                </a:r>
                <a:r>
                  <a:rPr lang="en-US" altLang="zh-CN" sz="2600" baseline="-25000" dirty="0">
                    <a:solidFill>
                      <a:schemeClr val="tx1"/>
                    </a:solidFill>
                  </a:rPr>
                  <a:t> 1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λ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6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λ</a:t>
                </a:r>
                <a:r>
                  <a:rPr lang="en-US" altLang="zh-CN" sz="2600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，求出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ф(λ</a:t>
                </a:r>
                <a:r>
                  <a:rPr lang="en-US" altLang="zh-CN" sz="2600" i="1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)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， 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ф(λ</a:t>
                </a:r>
                <a:r>
                  <a:rPr lang="en-US" altLang="zh-CN" sz="2600" i="1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)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， 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ф(λ</a:t>
                </a:r>
                <a:r>
                  <a:rPr lang="en-US" altLang="zh-CN" sz="2600" i="1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)</a:t>
                </a: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endParaRPr lang="en-US" altLang="zh-CN" sz="2600" dirty="0">
                  <a:solidFill>
                    <a:schemeClr val="folHlink"/>
                  </a:solidFill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727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6496" y="1088901"/>
                <a:ext cx="9169846" cy="5744834"/>
              </a:xfrm>
              <a:blipFill rotWithShape="1">
                <a:blip r:embed="rId2"/>
                <a:stretch>
                  <a:fillRect l="-1196" t="-2017" r="-3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-Newton</a:t>
            </a:r>
            <a:r>
              <a:rPr lang="zh-CN" altLang="en-US" dirty="0"/>
              <a:t>和插值法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2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2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27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27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27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27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27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27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6496" y="1160909"/>
            <a:ext cx="9241854" cy="5816842"/>
          </a:xfrm>
        </p:spPr>
        <p:txBody>
          <a:bodyPr/>
          <a:lstStyle/>
          <a:p>
            <a:r>
              <a:rPr lang="zh-CN" altLang="en-US" sz="2600" dirty="0"/>
              <a:t>牛顿法（</a:t>
            </a:r>
            <a:r>
              <a:rPr lang="en-US" altLang="zh-CN" sz="2600" dirty="0"/>
              <a:t>Newton</a:t>
            </a:r>
            <a:r>
              <a:rPr lang="zh-CN" altLang="en-US" sz="2600" dirty="0"/>
              <a:t>）和插值法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600" dirty="0"/>
              <a:t>2</a:t>
            </a:r>
            <a:r>
              <a:rPr lang="zh-CN" altLang="en-US" sz="2600" dirty="0"/>
              <a:t>、插值法</a:t>
            </a:r>
            <a:r>
              <a:rPr lang="zh-CN" altLang="en-US" sz="2600" dirty="0">
                <a:sym typeface="Wingdings" panose="05000000000000000000" pitchFamily="2" charset="2"/>
              </a:rPr>
              <a:t>：（续）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600" dirty="0">
                <a:sym typeface="Wingdings" panose="05000000000000000000" pitchFamily="2" charset="2"/>
              </a:rPr>
              <a:t>    </a:t>
            </a:r>
            <a:r>
              <a:rPr lang="zh-CN" altLang="en-US" sz="2600" dirty="0">
                <a:solidFill>
                  <a:srgbClr val="CC00CC"/>
                </a:solidFill>
                <a:sym typeface="Wingdings" panose="05000000000000000000" pitchFamily="2" charset="2"/>
              </a:rPr>
              <a:t>设二次插值多项式：</a:t>
            </a:r>
            <a:r>
              <a:rPr lang="en-US" altLang="zh-CN" sz="2600" i="1" dirty="0">
                <a:solidFill>
                  <a:srgbClr val="CC00CC"/>
                </a:solidFill>
                <a:sym typeface="Wingdings" panose="05000000000000000000" pitchFamily="2" charset="2"/>
              </a:rPr>
              <a:t>aλ</a:t>
            </a:r>
            <a:r>
              <a:rPr lang="en-US" altLang="zh-CN" sz="2600" i="1" baseline="30000" dirty="0">
                <a:solidFill>
                  <a:srgbClr val="CC00CC"/>
                </a:solidFill>
                <a:sym typeface="Wingdings" panose="05000000000000000000" pitchFamily="2" charset="2"/>
              </a:rPr>
              <a:t>2</a:t>
            </a:r>
            <a:r>
              <a:rPr lang="en-US" altLang="zh-CN" sz="2600" i="1" dirty="0">
                <a:solidFill>
                  <a:srgbClr val="CC00CC"/>
                </a:solidFill>
                <a:sym typeface="Wingdings" panose="05000000000000000000" pitchFamily="2" charset="2"/>
              </a:rPr>
              <a:t> +</a:t>
            </a:r>
            <a:r>
              <a:rPr lang="en-US" altLang="zh-CN" sz="2600" i="1" dirty="0" err="1">
                <a:solidFill>
                  <a:srgbClr val="CC00CC"/>
                </a:solidFill>
                <a:sym typeface="Wingdings" panose="05000000000000000000" pitchFamily="2" charset="2"/>
              </a:rPr>
              <a:t>bλ</a:t>
            </a:r>
            <a:r>
              <a:rPr lang="en-US" altLang="zh-CN" sz="2600" i="1" dirty="0">
                <a:solidFill>
                  <a:srgbClr val="CC00CC"/>
                </a:solidFill>
                <a:sym typeface="Wingdings" panose="05000000000000000000" pitchFamily="2" charset="2"/>
              </a:rPr>
              <a:t> +c= </a:t>
            </a:r>
            <a:r>
              <a:rPr lang="en-US" altLang="zh-CN" sz="2600" i="1" dirty="0">
                <a:solidFill>
                  <a:srgbClr val="CC00CC"/>
                </a:solidFill>
              </a:rPr>
              <a:t>ф(λ)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600" i="1" dirty="0">
                <a:solidFill>
                  <a:srgbClr val="CC00CC"/>
                </a:solidFill>
              </a:rPr>
              <a:t>                     </a:t>
            </a:r>
            <a:r>
              <a:rPr lang="en-US" altLang="zh-CN" sz="2600" i="1" dirty="0">
                <a:solidFill>
                  <a:srgbClr val="CC00CC"/>
                </a:solidFill>
                <a:sym typeface="Wingdings" panose="05000000000000000000" pitchFamily="2" charset="2"/>
              </a:rPr>
              <a:t>aλ</a:t>
            </a:r>
            <a:r>
              <a:rPr lang="en-US" altLang="zh-CN" sz="2600" i="1" baseline="-25000" dirty="0">
                <a:solidFill>
                  <a:srgbClr val="CC00CC"/>
                </a:solidFill>
                <a:sym typeface="Wingdings" panose="05000000000000000000" pitchFamily="2" charset="2"/>
              </a:rPr>
              <a:t>1</a:t>
            </a:r>
            <a:r>
              <a:rPr lang="en-US" altLang="zh-CN" sz="2600" i="1" baseline="30000" dirty="0">
                <a:solidFill>
                  <a:srgbClr val="CC00CC"/>
                </a:solidFill>
                <a:sym typeface="Wingdings" panose="05000000000000000000" pitchFamily="2" charset="2"/>
              </a:rPr>
              <a:t>2</a:t>
            </a:r>
            <a:r>
              <a:rPr lang="en-US" altLang="zh-CN" sz="2600" i="1" dirty="0">
                <a:solidFill>
                  <a:srgbClr val="CC00CC"/>
                </a:solidFill>
                <a:sym typeface="Wingdings" panose="05000000000000000000" pitchFamily="2" charset="2"/>
              </a:rPr>
              <a:t> +bλ</a:t>
            </a:r>
            <a:r>
              <a:rPr lang="en-US" altLang="zh-CN" sz="2600" i="1" baseline="-25000" dirty="0">
                <a:solidFill>
                  <a:srgbClr val="CC00CC"/>
                </a:solidFill>
                <a:sym typeface="Wingdings" panose="05000000000000000000" pitchFamily="2" charset="2"/>
              </a:rPr>
              <a:t>1</a:t>
            </a:r>
            <a:r>
              <a:rPr lang="en-US" altLang="zh-CN" sz="2600" i="1" dirty="0">
                <a:solidFill>
                  <a:srgbClr val="CC00CC"/>
                </a:solidFill>
                <a:sym typeface="Wingdings" panose="05000000000000000000" pitchFamily="2" charset="2"/>
              </a:rPr>
              <a:t> +c= </a:t>
            </a:r>
            <a:r>
              <a:rPr lang="en-US" altLang="zh-CN" sz="2600" i="1" dirty="0">
                <a:solidFill>
                  <a:srgbClr val="CC00CC"/>
                </a:solidFill>
              </a:rPr>
              <a:t>ф(λ</a:t>
            </a:r>
            <a:r>
              <a:rPr lang="en-US" altLang="zh-CN" sz="2600" i="1" baseline="-25000" dirty="0">
                <a:solidFill>
                  <a:srgbClr val="CC00CC"/>
                </a:solidFill>
              </a:rPr>
              <a:t>1</a:t>
            </a:r>
            <a:r>
              <a:rPr lang="en-US" altLang="zh-CN" sz="2600" i="1" dirty="0">
                <a:solidFill>
                  <a:srgbClr val="CC00CC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600" i="1" dirty="0">
                <a:solidFill>
                  <a:srgbClr val="CC00CC"/>
                </a:solidFill>
                <a:sym typeface="Wingdings" panose="05000000000000000000" pitchFamily="2" charset="2"/>
              </a:rPr>
              <a:t>                     aλ</a:t>
            </a:r>
            <a:r>
              <a:rPr lang="en-US" altLang="zh-CN" sz="2600" i="1" baseline="-25000" dirty="0">
                <a:solidFill>
                  <a:srgbClr val="CC00CC"/>
                </a:solidFill>
                <a:sym typeface="Wingdings" panose="05000000000000000000" pitchFamily="2" charset="2"/>
              </a:rPr>
              <a:t>2</a:t>
            </a:r>
            <a:r>
              <a:rPr lang="en-US" altLang="zh-CN" sz="2600" i="1" baseline="30000" dirty="0">
                <a:solidFill>
                  <a:srgbClr val="CC00CC"/>
                </a:solidFill>
                <a:sym typeface="Wingdings" panose="05000000000000000000" pitchFamily="2" charset="2"/>
              </a:rPr>
              <a:t>2</a:t>
            </a:r>
            <a:r>
              <a:rPr lang="en-US" altLang="zh-CN" sz="2600" i="1" dirty="0">
                <a:solidFill>
                  <a:srgbClr val="CC00CC"/>
                </a:solidFill>
                <a:sym typeface="Wingdings" panose="05000000000000000000" pitchFamily="2" charset="2"/>
              </a:rPr>
              <a:t> +bλ</a:t>
            </a:r>
            <a:r>
              <a:rPr lang="en-US" altLang="zh-CN" sz="2600" i="1" baseline="-25000" dirty="0">
                <a:solidFill>
                  <a:srgbClr val="CC00CC"/>
                </a:solidFill>
                <a:sym typeface="Wingdings" panose="05000000000000000000" pitchFamily="2" charset="2"/>
              </a:rPr>
              <a:t>2</a:t>
            </a:r>
            <a:r>
              <a:rPr lang="en-US" altLang="zh-CN" sz="2600" i="1" dirty="0">
                <a:solidFill>
                  <a:srgbClr val="CC00CC"/>
                </a:solidFill>
                <a:sym typeface="Wingdings" panose="05000000000000000000" pitchFamily="2" charset="2"/>
              </a:rPr>
              <a:t> +c= </a:t>
            </a:r>
            <a:r>
              <a:rPr lang="en-US" altLang="zh-CN" sz="2600" i="1" dirty="0">
                <a:solidFill>
                  <a:srgbClr val="CC00CC"/>
                </a:solidFill>
              </a:rPr>
              <a:t>ф(λ</a:t>
            </a:r>
            <a:r>
              <a:rPr lang="en-US" altLang="zh-CN" sz="2600" i="1" baseline="-25000" dirty="0">
                <a:solidFill>
                  <a:srgbClr val="CC00CC"/>
                </a:solidFill>
              </a:rPr>
              <a:t>2</a:t>
            </a:r>
            <a:r>
              <a:rPr lang="en-US" altLang="zh-CN" sz="2600" i="1" dirty="0">
                <a:solidFill>
                  <a:srgbClr val="CC00CC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600" i="1" dirty="0">
                <a:solidFill>
                  <a:srgbClr val="CC00CC"/>
                </a:solidFill>
                <a:sym typeface="Wingdings" panose="05000000000000000000" pitchFamily="2" charset="2"/>
              </a:rPr>
              <a:t>                     aλ</a:t>
            </a:r>
            <a:r>
              <a:rPr lang="en-US" altLang="zh-CN" sz="2600" i="1" baseline="-25000" dirty="0">
                <a:solidFill>
                  <a:srgbClr val="CC00CC"/>
                </a:solidFill>
                <a:sym typeface="Wingdings" panose="05000000000000000000" pitchFamily="2" charset="2"/>
              </a:rPr>
              <a:t>3</a:t>
            </a:r>
            <a:r>
              <a:rPr lang="en-US" altLang="zh-CN" sz="2600" i="1" baseline="30000" dirty="0">
                <a:solidFill>
                  <a:srgbClr val="CC00CC"/>
                </a:solidFill>
                <a:sym typeface="Wingdings" panose="05000000000000000000" pitchFamily="2" charset="2"/>
              </a:rPr>
              <a:t>2</a:t>
            </a:r>
            <a:r>
              <a:rPr lang="en-US" altLang="zh-CN" sz="2600" i="1" dirty="0">
                <a:solidFill>
                  <a:srgbClr val="CC00CC"/>
                </a:solidFill>
                <a:sym typeface="Wingdings" panose="05000000000000000000" pitchFamily="2" charset="2"/>
              </a:rPr>
              <a:t> +bλ</a:t>
            </a:r>
            <a:r>
              <a:rPr lang="en-US" altLang="zh-CN" sz="2600" i="1" baseline="-25000" dirty="0">
                <a:solidFill>
                  <a:srgbClr val="CC00CC"/>
                </a:solidFill>
                <a:sym typeface="Wingdings" panose="05000000000000000000" pitchFamily="2" charset="2"/>
              </a:rPr>
              <a:t>3</a:t>
            </a:r>
            <a:r>
              <a:rPr lang="en-US" altLang="zh-CN" sz="2600" i="1" dirty="0">
                <a:solidFill>
                  <a:srgbClr val="CC00CC"/>
                </a:solidFill>
                <a:sym typeface="Wingdings" panose="05000000000000000000" pitchFamily="2" charset="2"/>
              </a:rPr>
              <a:t> +c= </a:t>
            </a:r>
            <a:r>
              <a:rPr lang="en-US" altLang="zh-CN" sz="2600" i="1" dirty="0">
                <a:solidFill>
                  <a:srgbClr val="CC00CC"/>
                </a:solidFill>
              </a:rPr>
              <a:t>ф(λ</a:t>
            </a:r>
            <a:r>
              <a:rPr lang="en-US" altLang="zh-CN" sz="2600" i="1" baseline="-25000" dirty="0">
                <a:solidFill>
                  <a:srgbClr val="CC00CC"/>
                </a:solidFill>
              </a:rPr>
              <a:t>3</a:t>
            </a:r>
            <a:r>
              <a:rPr lang="en-US" altLang="zh-CN" sz="2600" i="1" dirty="0">
                <a:solidFill>
                  <a:srgbClr val="CC00CC"/>
                </a:solidFill>
              </a:rPr>
              <a:t>)</a:t>
            </a:r>
            <a:r>
              <a:rPr lang="en-US" altLang="zh-CN" sz="2600" dirty="0">
                <a:solidFill>
                  <a:srgbClr val="CC00CC"/>
                </a:solidFill>
              </a:rPr>
              <a:t>            </a:t>
            </a:r>
            <a:r>
              <a:rPr lang="zh-CN" altLang="en-US" sz="2600" dirty="0">
                <a:solidFill>
                  <a:srgbClr val="CC00CC"/>
                </a:solidFill>
              </a:rPr>
              <a:t>解得</a:t>
            </a:r>
            <a:r>
              <a:rPr lang="en-US" altLang="zh-CN" sz="2600" i="1" dirty="0" err="1">
                <a:solidFill>
                  <a:srgbClr val="CC00CC"/>
                </a:solidFill>
              </a:rPr>
              <a:t>a,b</a:t>
            </a:r>
            <a:endParaRPr lang="en-US" altLang="zh-CN" sz="2600" i="1" dirty="0">
              <a:solidFill>
                <a:srgbClr val="CC00CC"/>
              </a:solidFill>
            </a:endParaRPr>
          </a:p>
        </p:txBody>
      </p:sp>
      <p:sp>
        <p:nvSpPr>
          <p:cNvPr id="73732" name="AutoShape 4"/>
          <p:cNvSpPr/>
          <p:nvPr/>
        </p:nvSpPr>
        <p:spPr bwMode="auto">
          <a:xfrm>
            <a:off x="1928664" y="2782553"/>
            <a:ext cx="165100" cy="1042652"/>
          </a:xfrm>
          <a:prstGeom prst="leftBrace">
            <a:avLst>
              <a:gd name="adj1" fmla="val 54167"/>
              <a:gd name="adj2" fmla="val 50000"/>
            </a:avLst>
          </a:prstGeom>
          <a:noFill/>
          <a:ln w="9525">
            <a:solidFill>
              <a:schemeClr val="fol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7850" tIns="48925" rIns="97850" bIns="48925" anchor="ctr"/>
          <a:lstStyle/>
          <a:p>
            <a:endParaRPr lang="zh-CN" altLang="en-US">
              <a:solidFill>
                <a:srgbClr val="CC00CC"/>
              </a:solidFill>
            </a:endParaRPr>
          </a:p>
        </p:txBody>
      </p:sp>
      <p:sp>
        <p:nvSpPr>
          <p:cNvPr id="73734" name="Rectangle 6"/>
          <p:cNvSpPr>
            <a:spLocks noChangeArrowheads="1"/>
          </p:cNvSpPr>
          <p:nvPr/>
        </p:nvSpPr>
        <p:spPr bwMode="auto">
          <a:xfrm>
            <a:off x="3080147" y="3373583"/>
            <a:ext cx="9906000" cy="46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850" tIns="48925" rIns="97850" bIns="48925">
            <a:spAutoFit/>
          </a:bodyPr>
          <a:lstStyle/>
          <a:p>
            <a:endParaRPr lang="zh-CN" altLang="en-US"/>
          </a:p>
        </p:txBody>
      </p:sp>
      <p:graphicFrame>
        <p:nvGraphicFramePr>
          <p:cNvPr id="73733" name="Object 5"/>
          <p:cNvGraphicFramePr>
            <a:graphicFrameLocks noChangeAspect="1"/>
          </p:cNvGraphicFramePr>
          <p:nvPr/>
        </p:nvGraphicFramePr>
        <p:xfrm>
          <a:off x="935038" y="4035813"/>
          <a:ext cx="7762378" cy="941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70" name="Equation" r:id="rId3" imgW="79248000" imgH="10363200" progId="Equation.3">
                  <p:embed/>
                </p:oleObj>
              </mc:Choice>
              <mc:Fallback>
                <p:oleObj name="Equation" r:id="rId3" imgW="79248000" imgH="10363200" progId="Equation.3">
                  <p:embed/>
                  <p:pic>
                    <p:nvPicPr>
                      <p:cNvPr id="0" name="图片 431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4035813"/>
                        <a:ext cx="7762378" cy="9415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6" name="Rectangle 8"/>
          <p:cNvSpPr>
            <a:spLocks noChangeArrowheads="1"/>
          </p:cNvSpPr>
          <p:nvPr/>
        </p:nvSpPr>
        <p:spPr bwMode="auto">
          <a:xfrm>
            <a:off x="2951163" y="3363557"/>
            <a:ext cx="9906000" cy="46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850" tIns="48925" rIns="97850" bIns="48925">
            <a:spAutoFit/>
          </a:bodyPr>
          <a:lstStyle/>
          <a:p>
            <a:endParaRPr lang="zh-CN" altLang="en-US"/>
          </a:p>
        </p:txBody>
      </p:sp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968375" y="5121349"/>
          <a:ext cx="8017073" cy="1086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71" name="Equation" r:id="rId5" imgW="84124800" imgH="11277600" progId="Equation.3">
                  <p:embed/>
                </p:oleObj>
              </mc:Choice>
              <mc:Fallback>
                <p:oleObj name="Equation" r:id="rId5" imgW="84124800" imgH="11277600" progId="Equation.3">
                  <p:embed/>
                  <p:pic>
                    <p:nvPicPr>
                      <p:cNvPr id="0" name="图片 43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5121349"/>
                        <a:ext cx="8017073" cy="10862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8" name="Rectangle 10"/>
          <p:cNvSpPr>
            <a:spLocks noChangeArrowheads="1"/>
          </p:cNvSpPr>
          <p:nvPr/>
        </p:nvSpPr>
        <p:spPr bwMode="auto">
          <a:xfrm>
            <a:off x="4627960" y="3403659"/>
            <a:ext cx="9906000" cy="46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850" tIns="48925" rIns="97850" bIns="48925">
            <a:spAutoFit/>
          </a:bodyPr>
          <a:lstStyle/>
          <a:p>
            <a:endParaRPr lang="zh-CN" altLang="en-US"/>
          </a:p>
        </p:txBody>
      </p:sp>
      <p:graphicFrame>
        <p:nvGraphicFramePr>
          <p:cNvPr id="73737" name="Object 9"/>
          <p:cNvGraphicFramePr>
            <a:graphicFrameLocks noChangeAspect="1"/>
          </p:cNvGraphicFramePr>
          <p:nvPr/>
        </p:nvGraphicFramePr>
        <p:xfrm>
          <a:off x="3800872" y="6201469"/>
          <a:ext cx="2295128" cy="886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72" name="Equation" r:id="rId7" imgW="14020800" imgH="9448800" progId="Equation.3">
                  <p:embed/>
                </p:oleObj>
              </mc:Choice>
              <mc:Fallback>
                <p:oleObj name="Equation" r:id="rId7" imgW="14020800" imgH="9448800" progId="Equation.3">
                  <p:embed/>
                  <p:pic>
                    <p:nvPicPr>
                      <p:cNvPr id="0" name="图片 43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0872" y="6201469"/>
                        <a:ext cx="2295128" cy="8860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-Newton</a:t>
            </a:r>
            <a:r>
              <a:rPr lang="zh-CN" altLang="en-US" dirty="0"/>
              <a:t>和插值法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3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3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3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3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uiExpand="1" build="p"/>
      <p:bldP spid="737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5288B7-0080-4C8E-894F-9279A3979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几个常见的测试函数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385267-A69A-4EBD-B27D-242ACFA5D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Ackley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  <m:sup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rad>
                          </m:e>
                        </m:d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p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𝒄𝒐𝒔</m:t>
                            </m:r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全局极小值在原点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如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385267-A69A-4EBD-B27D-242ACFA5D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FE7CE80-225B-42AA-8B1F-788EB9AEB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728" y="3556645"/>
            <a:ext cx="3343486" cy="319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55250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-Newton</a:t>
            </a:r>
            <a:r>
              <a:rPr lang="zh-CN" altLang="en-US" dirty="0"/>
              <a:t>和插值法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2</a:t>
                </a:r>
                <a:r>
                  <a:rPr lang="zh-CN" altLang="en-US" sz="2400" dirty="0"/>
                  <a:t>、插值法</a:t>
                </a:r>
                <a:r>
                  <a:rPr lang="zh-CN" altLang="en-US" sz="2400" dirty="0">
                    <a:sym typeface="Wingdings" pitchFamily="2" charset="2"/>
                  </a:rPr>
                  <a:t>：（续）</a:t>
                </a:r>
              </a:p>
              <a:p>
                <a:pPr lvl="1"/>
                <a:r>
                  <a:rPr lang="zh-CN" altLang="en-US" sz="2000" dirty="0"/>
                  <a:t>上述及得</a:t>
                </a:r>
                <a:r>
                  <a:rPr lang="en-US" altLang="zh-CN" sz="2000" dirty="0"/>
                  <a:t>4</a:t>
                </a:r>
                <a:r>
                  <a:rPr lang="zh-CN" altLang="en-US" sz="2000" dirty="0"/>
                  <a:t>个已知点，设为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2000" b="1" i="1" smtClean="0">
                        <a:latin typeface="Cambria Math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smtClean="0">
                            <a:latin typeface="Cambria Math"/>
                          </a:rPr>
                          <m:t>𝝀</m:t>
                        </m:r>
                      </m:e>
                    </m:acc>
                    <m:r>
                      <a:rPr lang="en-US" altLang="zh-CN" sz="2000" b="1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000" dirty="0"/>
                  <a:t>，然后从中舍去一个，保证最小点在区间内</a:t>
                </a:r>
                <a:endParaRPr lang="en-US" altLang="zh-CN" sz="2000" dirty="0"/>
              </a:p>
              <a:p>
                <a:pPr lvl="1"/>
                <a:r>
                  <a:rPr lang="zh-CN" altLang="en-US" sz="2000" dirty="0">
                    <a:solidFill>
                      <a:srgbClr val="CC00CC"/>
                    </a:solidFill>
                  </a:rPr>
                  <a:t>怎么保证？初始三点如何选取？</a:t>
                </a:r>
                <a:endParaRPr lang="en-US" altLang="zh-CN" sz="2000" dirty="0">
                  <a:solidFill>
                    <a:srgbClr val="CC00CC"/>
                  </a:solidFill>
                </a:endParaRPr>
              </a:p>
              <a:p>
                <a:r>
                  <a:rPr lang="zh-CN" altLang="en-US" sz="2400" dirty="0"/>
                  <a:t>两点两次</a:t>
                </a:r>
                <a:endParaRPr lang="en-US" altLang="zh-CN" sz="2400" dirty="0"/>
              </a:p>
              <a:p>
                <a:pPr lvl="1"/>
                <a:r>
                  <a:rPr lang="zh-CN" altLang="en-US" sz="2000" dirty="0"/>
                  <a:t>两点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2000" b="1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000" dirty="0"/>
                  <a:t>函数值及一点的导数值，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/>
                      </a:rPr>
                      <m:t>𝝍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/>
                          </a:rPr>
                          <m:t>𝝀</m:t>
                        </m:r>
                      </m:e>
                    </m:d>
                    <m:r>
                      <a:rPr lang="en-US" altLang="zh-CN" sz="2000" b="1" i="1" smtClean="0">
                        <a:latin typeface="Cambria Math"/>
                      </a:rPr>
                      <m:t>=</m:t>
                    </m:r>
                    <m:r>
                      <a:rPr lang="en-US" altLang="zh-CN" sz="2000" b="1" i="1" smtClean="0">
                        <a:latin typeface="Cambria Math"/>
                      </a:rPr>
                      <m:t>𝒂</m:t>
                    </m:r>
                    <m:sSubSup>
                      <m:sSub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 smtClean="0">
                            <a:latin typeface="Cambria Math"/>
                          </a:rPr>
                          <m:t>𝝀</m:t>
                        </m:r>
                      </m:e>
                      <m:sub/>
                      <m:sup>
                        <m:r>
                          <a:rPr lang="en-US" altLang="zh-CN" sz="2000" b="1" i="1" smtClean="0">
                            <a:latin typeface="Cambria Math"/>
                          </a:rPr>
                          <m:t>𝟐</m:t>
                        </m:r>
                      </m:sup>
                    </m:sSubSup>
                    <m:r>
                      <a:rPr lang="en-US" altLang="zh-CN" sz="2000" b="1" i="1" smtClean="0">
                        <a:latin typeface="Cambria Math"/>
                      </a:rPr>
                      <m:t>+</m:t>
                    </m:r>
                    <m:r>
                      <a:rPr lang="en-US" altLang="zh-CN" sz="2000" b="1" i="1" smtClean="0">
                        <a:latin typeface="Cambria Math"/>
                      </a:rPr>
                      <m:t>𝒃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sz="2000" b="1" i="1" smtClean="0">
                        <a:latin typeface="Cambria Math"/>
                      </a:rPr>
                      <m:t>+</m:t>
                    </m:r>
                    <m:r>
                      <a:rPr lang="en-US" altLang="zh-CN" sz="2000" b="1" i="1" smtClean="0">
                        <a:latin typeface="Cambria Math"/>
                      </a:rPr>
                      <m:t>𝒄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从而可得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𝒂</m:t>
                            </m:r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𝟎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𝟐</m:t>
                                </m:r>
                              </m:sup>
                            </m:sSubSup>
                            <m:r>
                              <a:rPr lang="en-US" altLang="zh-CN" sz="20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𝒃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𝒄</m:t>
                            </m:r>
                            <m:r>
                              <a:rPr lang="en-US" altLang="zh-CN" sz="2000" b="1" i="1" smtClean="0"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𝟎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𝒂</m:t>
                            </m:r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𝟐</m:t>
                                </m:r>
                              </m:sup>
                            </m:sSubSup>
                            <m:r>
                              <a:rPr lang="en-US" altLang="zh-CN" sz="20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𝒃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𝒄</m:t>
                            </m:r>
                            <m:r>
                              <a:rPr lang="en-US" altLang="zh-CN" sz="2000" b="1" i="1" smtClean="0"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𝟏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𝟐</m:t>
                            </m:r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𝒂</m:t>
                            </m:r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𝒃</m:t>
                            </m:r>
                            <m:r>
                              <a:rPr lang="en-US" altLang="zh-CN" sz="2000" b="1" i="1" smtClean="0">
                                <a:latin typeface="Cambria Math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𝟎</m:t>
                                </m:r>
                              </m:sub>
                              <m:sup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bSup>
                          </m:e>
                        </m:eqArr>
                      </m:e>
                    </m:d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从而可得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𝒂</m:t>
                            </m:r>
                            <m:r>
                              <a:rPr lang="en-US" altLang="zh-CN" sz="2000" b="1" i="1" smtClean="0">
                                <a:latin typeface="Cambria Math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1" i="1" smtClean="0">
                                            <a:latin typeface="Cambria Math"/>
                                          </a:rPr>
                                          <m:t>𝝀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1" i="1" smtClean="0">
                                            <a:latin typeface="Cambria Math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1" i="1" smtClean="0">
                                            <a:latin typeface="Cambria Math"/>
                                          </a:rPr>
                                          <m:t>𝝀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  <m:sSubSup>
                                  <m:sSubSup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𝝓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𝝓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𝝓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)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1" i="1" smtClean="0">
                                                <a:latin typeface="Cambria Math"/>
                                              </a:rPr>
                                              <m:t>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1" i="1" smtClean="0">
                                                <a:latin typeface="Cambria Math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000" b="1" i="1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0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1" i="1" smtClean="0">
                                                <a:latin typeface="Cambria Math"/>
                                              </a:rPr>
                                              <m:t>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1" i="1" smtClean="0">
                                                <a:latin typeface="Cambria Math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den>
                            </m:f>
                          </m:e>
                          <m:e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𝒃</m:t>
                            </m:r>
                            <m:r>
                              <a:rPr lang="en-US" altLang="zh-CN" sz="2000" b="1" i="1" smtClean="0">
                                <a:latin typeface="Cambria Math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000" b="1" i="1" smtClean="0">
                                            <a:latin typeface="Cambria Math"/>
                                          </a:rPr>
                                          <m:t>𝝀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  <m:sup>
                                        <m:r>
                                          <a:rPr lang="en-US" altLang="zh-CN" sz="2000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000" b="1" i="1" smtClean="0">
                                            <a:latin typeface="Cambria Math"/>
                                          </a:rPr>
                                          <m:t>𝝀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  <m:sup>
                                        <m:r>
                                          <a:rPr lang="en-US" altLang="zh-CN" sz="2000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</m:e>
                                </m:d>
                                <m:sSubSup>
                                  <m:sSubSup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𝝓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𝟐</m:t>
                                </m:r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1" i="1" smtClean="0">
                                            <a:latin typeface="Cambria Math"/>
                                          </a:rPr>
                                          <m:t>𝝓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1" i="1" smtClean="0">
                                            <a:latin typeface="Cambria Math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1" i="1" smtClean="0">
                                            <a:latin typeface="Cambria Math"/>
                                          </a:rPr>
                                          <m:t>𝝓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𝟎</m:t>
                                    </m:r>
                                  </m:sub>
                                </m:sSub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1" i="1" smtClean="0">
                                                <a:latin typeface="Cambria Math"/>
                                              </a:rPr>
                                              <m:t>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1" i="1" smtClean="0">
                                                <a:latin typeface="Cambria Math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000" b="1" i="1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0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1" i="1" smtClean="0">
                                                <a:latin typeface="Cambria Math"/>
                                              </a:rPr>
                                              <m:t>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1" i="1" smtClean="0">
                                                <a:latin typeface="Cambria Math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/>
                      </a:rPr>
                      <m:t>𝝍</m:t>
                    </m:r>
                    <m:r>
                      <a:rPr lang="en-US" altLang="zh-CN" sz="2000" b="1" i="1" dirty="0" smtClean="0">
                        <a:latin typeface="Cambria Math"/>
                      </a:rPr>
                      <m:t>(</m:t>
                    </m:r>
                    <m:r>
                      <a:rPr lang="en-US" altLang="zh-CN" sz="2000" b="1" i="1" dirty="0" smtClean="0">
                        <a:latin typeface="Cambria Math"/>
                      </a:rPr>
                      <m:t>𝝀</m:t>
                    </m:r>
                    <m:r>
                      <a:rPr lang="en-US" altLang="zh-CN" sz="2000" b="1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000" dirty="0"/>
                  <a:t>凸，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/>
                      </a:rPr>
                      <m:t>𝒂</m:t>
                    </m:r>
                    <m:r>
                      <a:rPr lang="en-US" altLang="zh-CN" sz="2000" b="1" i="1" smtClean="0">
                        <a:latin typeface="Cambria Math"/>
                      </a:rPr>
                      <m:t>&gt;</m:t>
                    </m:r>
                    <m:r>
                      <a:rPr lang="en-US" altLang="zh-CN" sz="2000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则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/>
                      </a:rPr>
                      <m:t>𝝍</m:t>
                    </m:r>
                    <m:r>
                      <a:rPr lang="en-US" altLang="zh-CN" sz="2000" b="1" i="1" smtClean="0">
                        <a:latin typeface="Cambria Math"/>
                      </a:rPr>
                      <m:t>(</m:t>
                    </m:r>
                    <m:r>
                      <a:rPr lang="en-US" altLang="zh-CN" sz="2000" b="1" i="1" smtClean="0">
                        <a:latin typeface="Cambria Math"/>
                      </a:rPr>
                      <m:t>𝝀</m:t>
                    </m:r>
                    <m:r>
                      <a:rPr lang="en-US" altLang="zh-CN" sz="2000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000" dirty="0"/>
                  <a:t>的极小点为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smtClean="0">
                            <a:latin typeface="Cambria Math"/>
                          </a:rPr>
                          <m:t>𝝀</m:t>
                        </m:r>
                      </m:e>
                    </m:acc>
                    <m:r>
                      <a:rPr lang="en-US" altLang="zh-CN" sz="2000" b="1" i="1" smtClean="0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atin typeface="Cambria Math"/>
                          </a:rPr>
                          <m:t>𝒃</m:t>
                        </m:r>
                      </m:num>
                      <m:den>
                        <m:r>
                          <a:rPr lang="en-US" altLang="zh-CN" sz="2000" b="1" i="1" smtClean="0">
                            <a:latin typeface="Cambria Math"/>
                          </a:rPr>
                          <m:t>𝟐</m:t>
                        </m:r>
                        <m:r>
                          <a:rPr lang="en-US" altLang="zh-CN" sz="2000" b="1" i="1" smtClean="0">
                            <a:latin typeface="Cambria Math"/>
                          </a:rPr>
                          <m:t>𝒂</m:t>
                        </m:r>
                      </m:den>
                    </m:f>
                    <m:r>
                      <a:rPr lang="en-US" altLang="zh-CN" sz="2000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2000" b="1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r>
                          <a:rPr lang="en-US" altLang="zh-CN" sz="2000" b="1" i="1" smtClean="0">
                            <a:latin typeface="Cambria Math"/>
                          </a:rPr>
                          <m:t>𝟐</m:t>
                        </m:r>
                        <m:r>
                          <a:rPr lang="en-US" altLang="zh-CN" sz="2000" b="1" i="1" smtClean="0">
                            <a:latin typeface="Cambria Math"/>
                          </a:rPr>
                          <m:t>[</m:t>
                        </m:r>
                        <m:r>
                          <a:rPr lang="en-US" altLang="zh-CN" sz="2000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sz="2000" b="1" i="1" smtClean="0">
                            <a:latin typeface="Cambria Math"/>
                          </a:rPr>
                          <m:t>−(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𝝓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𝝓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/>
                          </a:rPr>
                          <m:t>)/(</m:t>
                        </m:r>
                        <m:d>
                          <m:d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  <m:sSubSup>
                          <m:sSub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𝝓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000" b="1" i="1" smtClean="0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sz="2000" b="1" i="1" smtClean="0">
                            <a:latin typeface="Cambria Math"/>
                          </a:rPr>
                          <m:t>]</m:t>
                        </m:r>
                      </m:den>
                    </m:f>
                  </m:oMath>
                </a14:m>
                <a:endParaRPr lang="en-US" altLang="zh-CN" sz="2400" dirty="0"/>
              </a:p>
              <a:p>
                <a:pPr lvl="1"/>
                <a:r>
                  <a:rPr lang="zh-CN" altLang="en-US" sz="2400" dirty="0"/>
                  <a:t>算法基本思想：对原数据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400" b="1" i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𝝓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𝝓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𝝓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2400" dirty="0"/>
                  <a:t>求得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 smtClean="0">
                            <a:latin typeface="Cambria Math"/>
                          </a:rPr>
                          <m:t>𝝀</m:t>
                        </m:r>
                      </m:e>
                    </m:acc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,</a:t>
                </a:r>
                <a:r>
                  <a:rPr lang="zh-CN" altLang="en-US" sz="2400" dirty="0"/>
                  <a:t>并计算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</a:rPr>
                      <m:t>𝝓</m:t>
                    </m:r>
                    <m:r>
                      <a:rPr lang="en-US" altLang="zh-CN" sz="2400" b="1" i="1" smtClean="0">
                        <a:latin typeface="Cambria Math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𝝀</m:t>
                        </m:r>
                      </m:e>
                    </m:acc>
                    <m:r>
                      <a:rPr lang="en-US" altLang="zh-CN" sz="2400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并保留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dirty="0"/>
                  <a:t>函数值较小的点，并计算剩余点的导数值，再重复这个过程</a:t>
                </a:r>
                <a:endParaRPr lang="en-US" altLang="zh-CN" sz="2400" dirty="0"/>
              </a:p>
              <a:p>
                <a:pPr lvl="1"/>
                <a:r>
                  <a:rPr lang="zh-CN" altLang="en-US" sz="2400" dirty="0"/>
                  <a:t>特点：简单，不必预先确定上下界，但函数单调时得不到结果，因此需要规定迭代次数限制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26" t="-1193" r="-728" b="-77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8D96361-393A-4D13-A2BC-8203EABDA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44" y="3609181"/>
            <a:ext cx="8584036" cy="2301602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-Newton</a:t>
            </a:r>
            <a:r>
              <a:rPr lang="zh-CN" altLang="en-US" dirty="0"/>
              <a:t>和插值法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三次插值：四个参数</a:t>
            </a:r>
            <a:endParaRPr lang="en-US" altLang="zh-CN" sz="2800" dirty="0"/>
          </a:p>
          <a:p>
            <a:pPr lvl="1"/>
            <a:r>
              <a:rPr lang="zh-CN" altLang="en-US" sz="2400" dirty="0"/>
              <a:t>因此需要四个条件：可以是四个点，</a:t>
            </a:r>
            <a:r>
              <a:rPr lang="en-US" altLang="zh-CN" sz="2400" dirty="0"/>
              <a:t>3</a:t>
            </a:r>
            <a:r>
              <a:rPr lang="zh-CN" altLang="en-US" sz="2400" dirty="0"/>
              <a:t>点加一点的导数值，</a:t>
            </a:r>
            <a:r>
              <a:rPr lang="en-US" altLang="zh-CN" sz="2400" dirty="0"/>
              <a:t>2</a:t>
            </a:r>
            <a:r>
              <a:rPr lang="zh-CN" altLang="en-US" sz="2400" dirty="0"/>
              <a:t>点加两点导数值</a:t>
            </a:r>
            <a:endParaRPr lang="en-US" altLang="zh-CN" sz="2400" dirty="0"/>
          </a:p>
          <a:p>
            <a:r>
              <a:rPr lang="zh-CN" altLang="en-US" sz="2800" dirty="0"/>
              <a:t>实用中，特别对单变量问题求最小点时，利用上面的方法相互配合，会收到较好的结果</a:t>
            </a:r>
            <a:endParaRPr lang="en-US" altLang="zh-CN" sz="2800" dirty="0"/>
          </a:p>
          <a:p>
            <a:r>
              <a:rPr lang="zh-CN" altLang="en-US" sz="2800" dirty="0"/>
              <a:t>总体来说，精确一维搜索需要花费很大的工作量，特别是当迭代点远离问题的解的时候，精确求解一个一维子问题通常不是十分有效</a:t>
            </a:r>
            <a:endParaRPr lang="en-US" altLang="zh-CN" sz="2800" dirty="0"/>
          </a:p>
          <a:p>
            <a:r>
              <a:rPr lang="zh-CN" altLang="en-US" sz="2800" dirty="0"/>
              <a:t>实际上，牛顿法和拟牛顿法的收敛速度并不依赖于精确一维搜索，因此只要保证目标函数值每一步都有满意的下降，这样可以大大节省工作量</a:t>
            </a:r>
            <a:endParaRPr lang="en-US" altLang="zh-CN" sz="2800" dirty="0"/>
          </a:p>
          <a:p>
            <a:r>
              <a:rPr lang="zh-CN" altLang="en-US" sz="2800" dirty="0"/>
              <a:t>上述方法一般都收敛到局部极小点，而无法收敛到全局极小点</a:t>
            </a:r>
            <a:endParaRPr lang="en-US" altLang="zh-CN" sz="2800" dirty="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63A09-AC74-431D-B5AE-0134CF80B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-Shubert-</a:t>
            </a:r>
            <a:r>
              <a:rPr lang="en-US" altLang="zh-CN" dirty="0" err="1"/>
              <a:t>Piyavskii</a:t>
            </a:r>
            <a:r>
              <a:rPr lang="zh-CN" altLang="en-US" dirty="0"/>
              <a:t>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25268D-675A-4B2E-ADCE-3F13C4CB4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000" dirty="0"/>
                  <a:t>能收敛到全局极小点</a:t>
                </a:r>
                <a:endParaRPr lang="en-US" altLang="zh-CN" sz="2000" dirty="0"/>
              </a:p>
              <a:p>
                <a:r>
                  <a:rPr lang="zh-CN" altLang="en-US" sz="2000" dirty="0"/>
                  <a:t>如果函数是</a:t>
                </a:r>
                <a:r>
                  <a:rPr lang="en-US" altLang="zh-CN" sz="2000" dirty="0"/>
                  <a:t>Lipschitz</a:t>
                </a:r>
                <a:r>
                  <a:rPr lang="zh-CN" altLang="en-US" sz="2000" dirty="0"/>
                  <a:t>连续：即导数的幅度存在上界</a:t>
                </a:r>
                <a:endParaRPr lang="en-US" altLang="zh-CN" sz="20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sz="1800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m:rPr>
                        <m:lit/>
                      </m:rPr>
                      <a:rPr lang="en-US" altLang="zh-CN" sz="1800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𝒍</m:t>
                    </m:r>
                    <m:r>
                      <m:rPr>
                        <m:lit/>
                      </m:rPr>
                      <a:rPr lang="en-US" altLang="zh-CN" sz="1800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m:rPr>
                        <m:lit/>
                      </m:rPr>
                      <a:rPr lang="en-US" altLang="zh-CN" sz="1800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可推广到向量和范数</a:t>
                </a:r>
                <a:endParaRPr lang="en-US" altLang="zh-CN" sz="1800" dirty="0"/>
              </a:p>
              <a:p>
                <a:pPr lvl="1"/>
                <a:r>
                  <a:rPr lang="zh-CN" altLang="en-US" sz="1800" dirty="0"/>
                  <a:t>给定点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若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直线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𝒍</m:t>
                    </m:r>
                    <m:d>
                      <m:d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zh-CN" altLang="en-US" sz="1800" i="1">
                        <a:latin typeface="Cambria Math" panose="02040503050406030204" pitchFamily="18" charset="0"/>
                      </a:rPr>
                      <m:t>；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形成函数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zh-CN" altLang="en-US" sz="1800" dirty="0"/>
                  <a:t>的下界</a:t>
                </a:r>
                <a:endParaRPr lang="en-US" altLang="zh-CN" sz="1800" dirty="0"/>
              </a:p>
              <a:p>
                <a:r>
                  <a:rPr lang="zh-CN" altLang="en-US" sz="2000" dirty="0"/>
                  <a:t>给定李普希兹常数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算法从中点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num>
                      <m:den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通过该点斜率为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zh-CN" altLang="en-US" sz="2000" dirty="0"/>
                  <a:t>的直线构造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zh-CN" altLang="en-US" sz="2000" dirty="0"/>
                  <a:t>的锯齿样下界。如果常数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zh-CN" altLang="en-US" sz="2000" dirty="0"/>
                  <a:t>有效，这些直线总是在函数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zh-CN" altLang="en-US" sz="2000" dirty="0"/>
                  <a:t>的下面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25268D-675A-4B2E-ADCE-3F13C4CB4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5" t="-759" r="-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C2D6BE97-A8CC-47D0-A5D7-6408AFA35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664" y="3783485"/>
            <a:ext cx="6768752" cy="32094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E080BCF-DB02-47BC-9C45-D9A8B57B5983}"/>
              </a:ext>
            </a:extLst>
          </p:cNvPr>
          <p:cNvSpPr txBox="1"/>
          <p:nvPr/>
        </p:nvSpPr>
        <p:spPr>
          <a:xfrm>
            <a:off x="491530" y="4557214"/>
            <a:ext cx="1891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一步步构建函数的下界</a:t>
            </a:r>
          </a:p>
        </p:txBody>
      </p:sp>
    </p:spTree>
    <p:extLst>
      <p:ext uri="{BB962C8B-B14F-4D97-AF65-F5344CB8AC3E}">
        <p14:creationId xmlns:p14="http://schemas.microsoft.com/office/powerpoint/2010/main" val="419204845"/>
      </p:ext>
    </p:extLst>
  </p:cSld>
  <p:clrMapOvr>
    <a:masterClrMapping/>
  </p:clrMapOvr>
  <p:transition spd="med"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63A09-AC74-431D-B5AE-0134CF80B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-Shubert-</a:t>
            </a:r>
            <a:r>
              <a:rPr lang="en-US" altLang="zh-CN" dirty="0" err="1"/>
              <a:t>Piyavskii</a:t>
            </a:r>
            <a:r>
              <a:rPr lang="zh-CN" altLang="en-US" dirty="0"/>
              <a:t>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25268D-675A-4B2E-ADCE-3F13C4CB4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800" dirty="0"/>
                  <a:t>Shubert-</a:t>
                </a:r>
                <a:r>
                  <a:rPr lang="en-US" altLang="zh-CN" sz="2800" dirty="0" err="1"/>
                  <a:t>Piyavskii</a:t>
                </a:r>
                <a:endParaRPr lang="en-US" altLang="zh-CN" sz="2800" dirty="0"/>
              </a:p>
              <a:p>
                <a:pPr lvl="1"/>
                <a:r>
                  <a:rPr lang="zh-CN" altLang="en-US" sz="2400" dirty="0"/>
                  <a:t>算法在最小的锯齿点（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400" dirty="0"/>
                  <a:t>）与该点的函数值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zh-CN" altLang="en-US" sz="2400" dirty="0"/>
                  <a:t>之差小于某个小常数的时候停止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endParaRPr lang="en-US" altLang="zh-CN" sz="2400" dirty="0"/>
              </a:p>
              <a:p>
                <a:pPr lvl="1"/>
                <a:endParaRPr lang="en-US" altLang="zh-CN" sz="2400" dirty="0"/>
              </a:p>
              <a:p>
                <a:pPr lvl="1"/>
                <a:endParaRPr lang="en-US" altLang="zh-CN" sz="2400" dirty="0"/>
              </a:p>
              <a:p>
                <a:pPr lvl="1"/>
                <a:endParaRPr lang="en-US" altLang="zh-CN" sz="2400" dirty="0"/>
              </a:p>
              <a:p>
                <a:pPr lvl="1"/>
                <a:endParaRPr lang="en-US" altLang="zh-CN" sz="2400" dirty="0"/>
              </a:p>
              <a:p>
                <a:pPr lvl="1"/>
                <a:endParaRPr lang="en-US" altLang="zh-CN" sz="2400" dirty="0"/>
              </a:p>
              <a:p>
                <a:pPr lvl="1"/>
                <a:r>
                  <a:rPr lang="zh-CN" altLang="en-US" sz="2400" dirty="0"/>
                  <a:t>每次迭代中，最小值所在的不确定区域计算为：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den>
                        </m:f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d>
                              <m:d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den>
                        </m:f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𝒎𝒊𝒏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sz="2400" dirty="0"/>
              </a:p>
              <a:p>
                <a:pPr lvl="1"/>
                <a:r>
                  <a:rPr lang="zh-CN" altLang="en-US" sz="2400" dirty="0"/>
                  <a:t>只有当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</m:oMath>
                </a14:m>
                <a:r>
                  <a:rPr lang="zh-CN" altLang="en-US" sz="2400" dirty="0"/>
                  <a:t>时，这个点对确定区域有贡献</a:t>
                </a:r>
                <a:endParaRPr lang="en-US" altLang="zh-CN" sz="2400" dirty="0"/>
              </a:p>
              <a:p>
                <a:pPr lvl="1"/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25268D-675A-4B2E-ADCE-3F13C4CB4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0" t="-1085" r="-397" b="-27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D78AA09-4DDF-4EFD-BE09-DDE5C46A6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800" y="3033117"/>
            <a:ext cx="4853775" cy="22614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5E8129-799C-4DA2-AA96-BDF0FBF255EB}"/>
              </a:ext>
            </a:extLst>
          </p:cNvPr>
          <p:cNvSpPr txBox="1"/>
          <p:nvPr/>
        </p:nvSpPr>
        <p:spPr>
          <a:xfrm>
            <a:off x="631812" y="3183920"/>
            <a:ext cx="25352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不断迭代找到锯齿线的最小值点，并计算改点的函数值来更新锯齿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C0254CB-A17F-4183-A5BA-8F5CD99469A8}"/>
                  </a:ext>
                </a:extLst>
              </p:cNvPr>
              <p:cNvSpPr txBox="1"/>
              <p:nvPr/>
            </p:nvSpPr>
            <p:spPr>
              <a:xfrm>
                <a:off x="7418540" y="5553397"/>
                <a:ext cx="2487460" cy="941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dirty="0">
                    <a:solidFill>
                      <a:srgbClr val="FF0000"/>
                    </a:solidFill>
                  </a:rPr>
                  <a:t>这里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</a:rPr>
                  <a:t>为下锯齿顶点，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</a:rPr>
                  <a:t>为最小的上锯齿顶点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C0254CB-A17F-4183-A5BA-8F5CD9946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540" y="5553397"/>
                <a:ext cx="2487460" cy="941925"/>
              </a:xfrm>
              <a:prstGeom prst="rect">
                <a:avLst/>
              </a:prstGeom>
              <a:blipFill>
                <a:blip r:embed="rId4"/>
                <a:stretch>
                  <a:fillRect t="-3226" b="-9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13489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4E27D-893F-4B2C-A4F5-5C5872BA0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-Shubert-</a:t>
            </a:r>
            <a:r>
              <a:rPr lang="en-US" altLang="zh-CN" dirty="0" err="1"/>
              <a:t>Piyavskii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9B8C64-4544-47FF-9452-1D5996DB3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  <a:endParaRPr lang="en-US" altLang="zh-CN" dirty="0"/>
          </a:p>
          <a:p>
            <a:r>
              <a:rPr lang="zh-CN" altLang="en-US" dirty="0"/>
              <a:t>缺点？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341442-1F34-4BB9-A143-076FA752A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050" y="1025068"/>
            <a:ext cx="7305000" cy="5887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10BD340-4B29-46C3-B8A8-CA6D16AE9521}"/>
                  </a:ext>
                </a:extLst>
              </p:cNvPr>
              <p:cNvSpPr txBox="1"/>
              <p:nvPr/>
            </p:nvSpPr>
            <p:spPr>
              <a:xfrm>
                <a:off x="383635" y="2728893"/>
                <a:ext cx="165618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要求李普希兹常数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,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越大下界越差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10BD340-4B29-46C3-B8A8-CA6D16AE9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35" y="2728893"/>
                <a:ext cx="1656184" cy="1569660"/>
              </a:xfrm>
              <a:prstGeom prst="rect">
                <a:avLst/>
              </a:prstGeom>
              <a:blipFill>
                <a:blip r:embed="rId3"/>
                <a:stretch>
                  <a:fillRect l="-10294" t="-3113" r="-10294" b="-8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444720"/>
      </p:ext>
    </p:extLst>
  </p:cSld>
  <p:clrMapOvr>
    <a:masterClrMapping/>
  </p:clrMapOvr>
  <p:transition spd="med"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5C70B7-4D7D-4C83-B081-61B29F0D0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</a:t>
            </a:r>
            <a:r>
              <a:rPr lang="zh-CN" altLang="en-US" dirty="0"/>
              <a:t>不精确搜索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F1BD4CD-21CE-4D9F-97A6-B056D3352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下降方向法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𝝀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确定方向后，需要计算步长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大步长收敛快，但可能错过最优值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小步长收敛慢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固定步长有时称为学习率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或者使用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∈(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这样的衰减步长因子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是否还有别的方法？</a:t>
                </a: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F1BD4CD-21CE-4D9F-97A6-B056D3352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193" r="-3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0706639"/>
      </p:ext>
    </p:extLst>
  </p:cSld>
  <p:clrMapOvr>
    <a:masterClrMapping/>
  </p:clrMapOvr>
  <p:transition spd="med"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475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6496" y="1160909"/>
                <a:ext cx="9241854" cy="5816842"/>
              </a:xfrm>
            </p:spPr>
            <p:txBody>
              <a:bodyPr/>
              <a:lstStyle/>
              <a:p>
                <a:r>
                  <a:rPr lang="zh-CN" altLang="en-US" sz="2600" dirty="0"/>
                  <a:t>不精确一维搜索：    </a:t>
                </a:r>
                <a:r>
                  <a:rPr lang="en-US" altLang="zh-CN" sz="2600" i="1" dirty="0"/>
                  <a:t>min f(x)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600" dirty="0">
                    <a:solidFill>
                      <a:schemeClr val="folHlink"/>
                    </a:solidFill>
                  </a:rPr>
                  <a:t>   </a:t>
                </a:r>
                <a:r>
                  <a:rPr lang="zh-CN" altLang="en-US" sz="2600" dirty="0">
                    <a:solidFill>
                      <a:srgbClr val="CC00CC"/>
                    </a:solidFill>
                  </a:rPr>
                  <a:t>考虑从</a:t>
                </a:r>
                <a:r>
                  <a:rPr lang="en-US" altLang="zh-CN" sz="2600" i="1" dirty="0">
                    <a:solidFill>
                      <a:srgbClr val="CC00CC"/>
                    </a:solidFill>
                  </a:rPr>
                  <a:t>x</a:t>
                </a:r>
                <a:r>
                  <a:rPr lang="en-US" altLang="zh-CN" sz="2600" i="1" baseline="30000" dirty="0">
                    <a:solidFill>
                      <a:srgbClr val="CC00CC"/>
                    </a:solidFill>
                  </a:rPr>
                  <a:t>(k)</a:t>
                </a:r>
                <a:r>
                  <a:rPr lang="zh-CN" altLang="en-US" sz="2600" dirty="0">
                    <a:solidFill>
                      <a:srgbClr val="CC00CC"/>
                    </a:solidFill>
                  </a:rPr>
                  <a:t>点出发，沿方向</a:t>
                </a:r>
                <a:r>
                  <a:rPr lang="en-US" altLang="zh-CN" sz="2600" i="1" dirty="0">
                    <a:solidFill>
                      <a:srgbClr val="CC00CC"/>
                    </a:solidFill>
                  </a:rPr>
                  <a:t>d</a:t>
                </a:r>
                <a:r>
                  <a:rPr lang="en-US" altLang="zh-CN" sz="2600" i="1" baseline="30000" dirty="0">
                    <a:solidFill>
                      <a:srgbClr val="CC00CC"/>
                    </a:solidFill>
                  </a:rPr>
                  <a:t>(k)</a:t>
                </a:r>
                <a:r>
                  <a:rPr lang="zh-CN" altLang="en-US" sz="2600" dirty="0">
                    <a:solidFill>
                      <a:srgbClr val="CC00CC"/>
                    </a:solidFill>
                  </a:rPr>
                  <a:t>寻找新迭代点： </a:t>
                </a:r>
                <a:r>
                  <a:rPr lang="en-US" altLang="zh-CN" sz="2600" i="1" dirty="0">
                    <a:solidFill>
                      <a:srgbClr val="CC00CC"/>
                    </a:solidFill>
                  </a:rPr>
                  <a:t>x</a:t>
                </a:r>
                <a:r>
                  <a:rPr lang="en-US" altLang="zh-CN" sz="2600" i="1" baseline="30000" dirty="0">
                    <a:solidFill>
                      <a:srgbClr val="CC00CC"/>
                    </a:solidFill>
                  </a:rPr>
                  <a:t>(k)</a:t>
                </a:r>
                <a:r>
                  <a:rPr lang="en-US" altLang="zh-CN" sz="2600" i="1" dirty="0">
                    <a:solidFill>
                      <a:srgbClr val="CC00CC"/>
                    </a:solidFill>
                  </a:rPr>
                  <a:t> +</a:t>
                </a:r>
                <a:r>
                  <a:rPr lang="en-US" altLang="zh-CN" sz="2600" i="1" dirty="0" err="1">
                    <a:solidFill>
                      <a:srgbClr val="CC00CC"/>
                    </a:solidFill>
                  </a:rPr>
                  <a:t>λ</a:t>
                </a:r>
                <a:r>
                  <a:rPr lang="en-US" altLang="zh-CN" sz="2600" i="1" baseline="-25000" dirty="0" err="1">
                    <a:solidFill>
                      <a:srgbClr val="CC00CC"/>
                    </a:solidFill>
                  </a:rPr>
                  <a:t>k</a:t>
                </a:r>
                <a:r>
                  <a:rPr lang="en-US" altLang="zh-CN" sz="2600" i="1" dirty="0" err="1">
                    <a:solidFill>
                      <a:srgbClr val="CC00CC"/>
                    </a:solidFill>
                  </a:rPr>
                  <a:t>d</a:t>
                </a:r>
                <a:r>
                  <a:rPr lang="en-US" altLang="zh-CN" sz="2600" i="1" baseline="30000" dirty="0">
                    <a:solidFill>
                      <a:srgbClr val="CC00CC"/>
                    </a:solidFill>
                  </a:rPr>
                  <a:t>(k)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dirty="0">
                    <a:solidFill>
                      <a:srgbClr val="FF0000"/>
                    </a:solidFill>
                  </a:rPr>
                  <a:t>要求</a:t>
                </a:r>
                <a:r>
                  <a:rPr lang="en-US" altLang="zh-CN" sz="2600" dirty="0">
                    <a:solidFill>
                      <a:schemeClr val="hlink"/>
                    </a:solidFill>
                  </a:rPr>
                  <a:t>:</a:t>
                </a:r>
                <a:r>
                  <a:rPr lang="en-US" altLang="zh-CN" sz="2600" dirty="0">
                    <a:solidFill>
                      <a:schemeClr val="folHlink"/>
                    </a:solidFill>
                  </a:rPr>
                  <a:t>  </a:t>
                </a:r>
                <a:r>
                  <a:rPr lang="en-US" altLang="zh-CN" sz="2600" dirty="0"/>
                  <a:t>1°</a:t>
                </a:r>
                <a:r>
                  <a:rPr lang="en-US" altLang="zh-CN" sz="2600" i="1" dirty="0"/>
                  <a:t>f(x</a:t>
                </a:r>
                <a:r>
                  <a:rPr lang="en-US" altLang="zh-CN" sz="2600" i="1" baseline="30000" dirty="0"/>
                  <a:t>(k)</a:t>
                </a:r>
                <a:r>
                  <a:rPr lang="en-US" altLang="zh-CN" sz="2600" i="1" dirty="0"/>
                  <a:t> +</a:t>
                </a:r>
                <a:r>
                  <a:rPr lang="en-US" altLang="zh-CN" sz="2600" i="1" dirty="0" err="1"/>
                  <a:t>λ</a:t>
                </a:r>
                <a:r>
                  <a:rPr lang="en-US" altLang="zh-CN" sz="2600" i="1" baseline="-25000" dirty="0" err="1"/>
                  <a:t>k</a:t>
                </a:r>
                <a:r>
                  <a:rPr lang="en-US" altLang="zh-CN" sz="2600" i="1" dirty="0" err="1"/>
                  <a:t>d</a:t>
                </a:r>
                <a:r>
                  <a:rPr lang="en-US" altLang="zh-CN" sz="2600" i="1" baseline="30000" dirty="0"/>
                  <a:t>(k)</a:t>
                </a:r>
                <a:r>
                  <a:rPr lang="en-US" altLang="zh-CN" sz="2600" i="1" dirty="0"/>
                  <a:t>)&lt;f(x</a:t>
                </a:r>
                <a:r>
                  <a:rPr lang="en-US" altLang="zh-CN" sz="2600" i="1" baseline="30000" dirty="0"/>
                  <a:t>(k)</a:t>
                </a:r>
                <a:r>
                  <a:rPr lang="en-US" altLang="zh-CN" sz="2600" i="1" dirty="0"/>
                  <a:t> );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600" i="1" dirty="0"/>
                  <a:t>           </a:t>
                </a:r>
                <a:r>
                  <a:rPr lang="en-US" altLang="zh-CN" sz="2600" dirty="0"/>
                  <a:t>2° </a:t>
                </a:r>
                <a:r>
                  <a:rPr lang="en-US" altLang="zh-CN" sz="2600" i="1" dirty="0" err="1"/>
                  <a:t>λ</a:t>
                </a:r>
                <a:r>
                  <a:rPr lang="en-US" altLang="zh-CN" sz="2600" i="1" baseline="-25000" dirty="0" err="1"/>
                  <a:t>k</a:t>
                </a:r>
                <a:r>
                  <a:rPr lang="en-US" altLang="zh-CN" sz="2600" dirty="0"/>
                  <a:t>&gt;0</a:t>
                </a:r>
                <a:r>
                  <a:rPr lang="zh-CN" altLang="en-US" sz="2600" dirty="0"/>
                  <a:t>不能太小。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dirty="0">
                    <a:solidFill>
                      <a:srgbClr val="CC00CC"/>
                    </a:solidFill>
                  </a:rPr>
                  <a:t>总体希望收敛快，每一步不要求达到精确最小，速度快，随着步数增加，则整个过程达到收敛。</a:t>
                </a:r>
              </a:p>
              <a:p>
                <a:r>
                  <a:rPr lang="en-US" altLang="zh-CN" sz="2600" dirty="0"/>
                  <a:t>Goldstein</a:t>
                </a:r>
                <a:r>
                  <a:rPr lang="zh-CN" altLang="en-US" sz="2600" dirty="0"/>
                  <a:t>法：是一个实用方法</a:t>
                </a:r>
                <a:endParaRPr lang="en-US" altLang="zh-CN" sz="26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zh-CN" altLang="en-US" sz="2200" dirty="0">
                    <a:solidFill>
                      <a:schemeClr val="tx1"/>
                    </a:solidFill>
                  </a:rPr>
                  <a:t>设</a:t>
                </a:r>
                <a:r>
                  <a:rPr lang="zh-CN" altLang="en-US" sz="2200" i="1" dirty="0">
                    <a:solidFill>
                      <a:schemeClr val="tx1"/>
                    </a:solidFill>
                  </a:rPr>
                  <a:t>   </a:t>
                </a:r>
                <a:r>
                  <a:rPr lang="en-US" altLang="zh-CN" sz="2200" i="1" dirty="0">
                    <a:solidFill>
                      <a:schemeClr val="tx1"/>
                    </a:solidFill>
                  </a:rPr>
                  <a:t>f:R</a:t>
                </a:r>
                <a:r>
                  <a:rPr lang="en-US" altLang="zh-CN" sz="2200" i="1" baseline="30000" dirty="0">
                    <a:solidFill>
                      <a:schemeClr val="tx1"/>
                    </a:solidFill>
                  </a:rPr>
                  <a:t>n</a:t>
                </a:r>
                <a:r>
                  <a:rPr lang="en-US" altLang="zh-CN" sz="2200" i="1" dirty="0">
                    <a:solidFill>
                      <a:schemeClr val="tx1"/>
                    </a:solidFill>
                  </a:rPr>
                  <a:t>→R</a:t>
                </a:r>
                <a:r>
                  <a:rPr lang="zh-CN" altLang="en-US" sz="2200" i="1" dirty="0">
                    <a:solidFill>
                      <a:schemeClr val="tx1"/>
                    </a:solidFill>
                  </a:rPr>
                  <a:t>。</a:t>
                </a:r>
                <a:r>
                  <a:rPr lang="zh-CN" altLang="en-US" sz="2200" dirty="0">
                    <a:solidFill>
                      <a:schemeClr val="tx1"/>
                    </a:solidFill>
                  </a:rPr>
                  <a:t>在</a:t>
                </a:r>
                <a:r>
                  <a:rPr lang="en-US" altLang="zh-CN" sz="2200" i="1" dirty="0">
                    <a:solidFill>
                      <a:schemeClr val="tx1"/>
                    </a:solidFill>
                  </a:rPr>
                  <a:t>x </a:t>
                </a:r>
                <a:r>
                  <a:rPr lang="zh-CN" altLang="en-US" sz="2200" dirty="0">
                    <a:solidFill>
                      <a:schemeClr val="tx1"/>
                    </a:solidFill>
                  </a:rPr>
                  <a:t>取方向</a:t>
                </a:r>
                <a:r>
                  <a:rPr lang="zh-CN" altLang="en-US" sz="2200" i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200" i="1" dirty="0">
                    <a:solidFill>
                      <a:schemeClr val="tx1"/>
                    </a:solidFill>
                  </a:rPr>
                  <a:t>d  </a:t>
                </a:r>
                <a:r>
                  <a:rPr lang="en-US" altLang="zh-CN" sz="2200" dirty="0">
                    <a:solidFill>
                      <a:schemeClr val="tx1"/>
                    </a:solidFill>
                  </a:rPr>
                  <a:t>,</a:t>
                </a:r>
                <a:r>
                  <a:rPr lang="en-US" altLang="zh-CN" sz="2200" i="1" dirty="0">
                    <a:solidFill>
                      <a:schemeClr val="tx1"/>
                    </a:solidFill>
                  </a:rPr>
                  <a:t>  </a:t>
                </a:r>
                <a:r>
                  <a:rPr lang="zh-CN" altLang="en-US" sz="2200" dirty="0">
                    <a:solidFill>
                      <a:schemeClr val="tx1"/>
                    </a:solidFill>
                  </a:rPr>
                  <a:t>有</a:t>
                </a:r>
                <a:r>
                  <a:rPr lang="zh-CN" altLang="en-US" sz="2200" i="1" dirty="0">
                    <a:solidFill>
                      <a:schemeClr val="tx1"/>
                    </a:solidFill>
                  </a:rPr>
                  <a:t>▽</a:t>
                </a:r>
                <a:r>
                  <a:rPr lang="en-US" altLang="zh-CN" sz="2200" i="1" dirty="0">
                    <a:solidFill>
                      <a:schemeClr val="tx1"/>
                    </a:solidFill>
                  </a:rPr>
                  <a:t>f </a:t>
                </a:r>
                <a:r>
                  <a:rPr lang="en-US" altLang="zh-CN" sz="2200" i="1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zh-CN" sz="2200" i="1" dirty="0">
                    <a:solidFill>
                      <a:schemeClr val="tx1"/>
                    </a:solidFill>
                  </a:rPr>
                  <a:t>(x)d&lt;0  </a:t>
                </a:r>
                <a:r>
                  <a:rPr lang="en-US" altLang="zh-CN" sz="2200" dirty="0">
                    <a:solidFill>
                      <a:schemeClr val="tx1"/>
                    </a:solidFill>
                  </a:rPr>
                  <a:t>(</a:t>
                </a:r>
                <a:r>
                  <a:rPr lang="zh-CN" altLang="en-US" sz="2200" dirty="0">
                    <a:solidFill>
                      <a:schemeClr val="tx1"/>
                    </a:solidFill>
                  </a:rPr>
                  <a:t>即</a:t>
                </a:r>
                <a:r>
                  <a:rPr lang="en-US" altLang="zh-CN" sz="2200" i="1" dirty="0">
                    <a:solidFill>
                      <a:schemeClr val="tx1"/>
                    </a:solidFill>
                  </a:rPr>
                  <a:t>d</a:t>
                </a:r>
                <a:r>
                  <a:rPr lang="zh-CN" altLang="en-US" sz="2200" dirty="0">
                    <a:solidFill>
                      <a:schemeClr val="tx1"/>
                    </a:solidFill>
                  </a:rPr>
                  <a:t>为下降方向</a:t>
                </a:r>
                <a:r>
                  <a:rPr lang="en-US" altLang="zh-CN" sz="2200" dirty="0">
                    <a:solidFill>
                      <a:schemeClr val="tx1"/>
                    </a:solidFill>
                  </a:rPr>
                  <a:t>),</a:t>
                </a:r>
                <a:r>
                  <a:rPr lang="en-US" altLang="zh-CN" sz="2200" i="1" dirty="0">
                    <a:solidFill>
                      <a:schemeClr val="folHlink"/>
                    </a:solidFill>
                  </a:rPr>
                  <a:t> </a:t>
                </a:r>
                <a:r>
                  <a:rPr lang="zh-CN" altLang="en-US" sz="2200" dirty="0"/>
                  <a:t>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latin typeface="Cambria Math"/>
                          </a:rPr>
                          <m:t>𝒔</m:t>
                        </m:r>
                      </m:e>
                      <m:sup>
                        <m:d>
                          <m:d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  <m:r>
                      <a:rPr lang="en-US" altLang="zh-CN" sz="2200" b="1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latin typeface="Cambria Math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 smtClean="0">
                                <a:latin typeface="Cambria Math"/>
                              </a:rPr>
                              <m:t>𝒌</m:t>
                            </m:r>
                            <m:r>
                              <a:rPr lang="en-US" altLang="zh-CN" sz="22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2200" b="1" i="1" smtClean="0">
                                <a:latin typeface="Cambria Math"/>
                              </a:rPr>
                              <m:t>𝟏</m:t>
                            </m:r>
                          </m:e>
                        </m:d>
                      </m:sup>
                    </m:sSup>
                    <m:r>
                      <a:rPr lang="en-US" altLang="zh-CN" sz="2200" b="1" i="1" smtClean="0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latin typeface="Cambria Math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  <m:r>
                      <a:rPr lang="en-US" altLang="zh-CN" sz="2200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smtClean="0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200" b="1" i="1" smtClean="0">
                            <a:latin typeface="Cambria Math"/>
                          </a:rPr>
                          <m:t>𝒌</m:t>
                        </m:r>
                      </m:sub>
                    </m:sSub>
                    <m:sSup>
                      <m:sSup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latin typeface="Cambria Math"/>
                          </a:rPr>
                          <m:t>𝒅</m:t>
                        </m:r>
                      </m:e>
                      <m:sup>
                        <m:d>
                          <m:d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200" dirty="0">
                    <a:solidFill>
                      <a:schemeClr val="tx1"/>
                    </a:solidFill>
                  </a:rPr>
                  <a:t>求</a:t>
                </a:r>
                <a:r>
                  <a:rPr lang="en-US" altLang="zh-CN" sz="2200" dirty="0">
                    <a:solidFill>
                      <a:schemeClr val="tx1"/>
                    </a:solidFill>
                  </a:rPr>
                  <a:t>λ</a:t>
                </a:r>
                <a:r>
                  <a:rPr lang="zh-CN" altLang="en-US" sz="2200" dirty="0">
                    <a:solidFill>
                      <a:schemeClr val="tx1"/>
                    </a:solidFill>
                  </a:rPr>
                  <a:t>使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dirty="0">
                    <a:solidFill>
                      <a:schemeClr val="folHlink"/>
                    </a:solidFill>
                  </a:rPr>
                  <a:t>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𝟏</m:t>
                        </m:r>
                      </m:e>
                    </m:d>
                    <m:r>
                      <a:rPr lang="en-US" altLang="zh-CN" sz="2600" b="1" i="1" smtClean="0">
                        <a:solidFill>
                          <a:srgbClr val="0000FF"/>
                        </a:solidFill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b="1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6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600" b="1" i="1" smtClean="0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𝒌</m:t>
                                </m:r>
                                <m:r>
                                  <a:rPr lang="en-US" altLang="zh-CN" sz="2600" b="1" i="1" smtClean="0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600" b="1" i="1" smtClean="0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600" b="1" i="1" smtClean="0">
                        <a:solidFill>
                          <a:srgbClr val="0000FF"/>
                        </a:solidFill>
                        <a:latin typeface="Cambria Math"/>
                      </a:rPr>
                      <m:t>−</m:t>
                    </m:r>
                    <m:r>
                      <a:rPr lang="en-US" altLang="zh-CN" sz="2600" b="1" i="1" smtClean="0">
                        <a:solidFill>
                          <a:srgbClr val="0000FF"/>
                        </a:solidFill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b="1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6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600" b="1" i="1" smtClean="0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600" b="1" i="1" smtClean="0">
                        <a:solidFill>
                          <a:srgbClr val="0000FF"/>
                        </a:solidFill>
                        <a:latin typeface="Cambria Math"/>
                      </a:rPr>
                      <m:t>≤</m:t>
                    </m:r>
                    <m:r>
                      <a:rPr lang="en-US" altLang="zh-CN" sz="2600" b="1" i="1" smtClean="0">
                        <a:solidFill>
                          <a:srgbClr val="0000FF"/>
                        </a:solidFill>
                        <a:latin typeface="Cambria Math"/>
                      </a:rPr>
                      <m:t>𝝆</m:t>
                    </m:r>
                    <m:r>
                      <a:rPr lang="en-US" altLang="zh-CN" sz="2600" b="1" i="0" smtClean="0">
                        <a:solidFill>
                          <a:srgbClr val="0000FF"/>
                        </a:solidFill>
                        <a:latin typeface="Cambria Math"/>
                      </a:rPr>
                      <m:t>𝛁</m:t>
                    </m:r>
                    <m:sSup>
                      <m:sSupPr>
                        <m:ctrlP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𝒇</m:t>
                        </m:r>
                      </m:e>
                      <m:sup>
                        <m: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b="1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6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600" b="1" i="1" smtClean="0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𝒔</m:t>
                        </m:r>
                      </m:e>
                      <m:sup>
                        <m:d>
                          <m:dPr>
                            <m:ctrlPr>
                              <a:rPr lang="en-US" altLang="zh-CN" sz="2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600" b="1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sz="2600" i="1" dirty="0">
                  <a:solidFill>
                    <a:srgbClr val="FF0000"/>
                  </a:solidFill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600" i="1" dirty="0">
                    <a:solidFill>
                      <a:srgbClr val="FF0000"/>
                    </a:solidFill>
                  </a:rPr>
                  <a:t>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e>
                    </m:d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6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𝒌</m:t>
                                </m:r>
                                <m:r>
                                  <a:rPr lang="en-US" altLang="zh-CN" sz="26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6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6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/>
                      </a:rPr>
                      <m:t>≥</m:t>
                    </m:r>
                    <m:d>
                      <m:dPr>
                        <m:ctrlP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𝝆</m:t>
                        </m:r>
                      </m:e>
                    </m:d>
                    <m:sSup>
                      <m:sSupPr>
                        <m:ctrlP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b="1" i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𝛁</m:t>
                        </m:r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𝒇</m:t>
                        </m:r>
                      </m:e>
                      <m:sup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6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𝒔</m:t>
                        </m:r>
                      </m:e>
                      <m:sup>
                        <m:d>
                          <m:dPr>
                            <m:ctrlPr>
                              <a:rPr lang="en-US" altLang="zh-CN" sz="2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6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sz="2600" i="1" dirty="0">
                  <a:solidFill>
                    <a:srgbClr val="FF0000"/>
                  </a:solidFill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dirty="0">
                    <a:solidFill>
                      <a:srgbClr val="FF0000"/>
                    </a:solidFill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/>
                      </a:rPr>
                      <m:t>𝝆</m:t>
                    </m:r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/>
                      </a:rPr>
                      <m:t>∈(</m:t>
                    </m:r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f>
                      <m:fPr>
                        <m:ctrlP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den>
                    </m:f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600" dirty="0">
                    <a:solidFill>
                      <a:srgbClr val="FF0000"/>
                    </a:solidFill>
                  </a:rPr>
                  <a:t>,</a:t>
                </a:r>
                <a:r>
                  <a:rPr lang="zh-CN" altLang="en-US" sz="2600" dirty="0">
                    <a:solidFill>
                      <a:srgbClr val="FF0000"/>
                    </a:solidFill>
                  </a:rPr>
                  <a:t>实际中常取 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𝝆</m:t>
                    </m:r>
                    <m:r>
                      <a:rPr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=0.1</m:t>
                    </m:r>
                  </m:oMath>
                </a14:m>
                <a:r>
                  <a:rPr lang="en-US" altLang="zh-CN" sz="2600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2600" dirty="0">
                    <a:solidFill>
                      <a:srgbClr val="FF0000"/>
                    </a:solidFill>
                  </a:rPr>
                  <a:t>或更小</a:t>
                </a:r>
              </a:p>
            </p:txBody>
          </p:sp>
        </mc:Choice>
        <mc:Fallback xmlns="">
          <p:sp>
            <p:nvSpPr>
              <p:cNvPr id="747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6496" y="1160909"/>
                <a:ext cx="9241854" cy="5816842"/>
              </a:xfrm>
              <a:blipFill rotWithShape="1">
                <a:blip r:embed="rId2"/>
                <a:stretch>
                  <a:fillRect l="-1187" t="-1152" r="-132" b="-8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</a:t>
            </a:r>
            <a:r>
              <a:rPr lang="zh-CN" altLang="en-US" dirty="0"/>
              <a:t>不精确搜索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272313" y="6413092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思考</a:t>
            </a:r>
            <a:r>
              <a:rPr lang="zh-CN" altLang="en-US" sz="1600" dirty="0">
                <a:solidFill>
                  <a:srgbClr val="6600FF"/>
                </a:solidFill>
              </a:rPr>
              <a:t>这两个条件的意义？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4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4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6575" y="1122857"/>
            <a:ext cx="8626475" cy="5293466"/>
          </a:xfrm>
        </p:spPr>
        <p:txBody>
          <a:bodyPr/>
          <a:lstStyle/>
          <a:p>
            <a:r>
              <a:rPr lang="zh-CN" altLang="en-US" dirty="0"/>
              <a:t>不精确一维搜索</a:t>
            </a:r>
            <a:r>
              <a:rPr lang="en-US" altLang="zh-CN" dirty="0"/>
              <a:t>(</a:t>
            </a:r>
            <a:r>
              <a:rPr lang="zh-CN" altLang="en-US" dirty="0"/>
              <a:t>续</a:t>
            </a:r>
            <a:r>
              <a:rPr lang="en-US" altLang="zh-CN" dirty="0"/>
              <a:t>)</a:t>
            </a:r>
          </a:p>
          <a:p>
            <a:endParaRPr lang="en-US" altLang="zh-CN" i="1" dirty="0"/>
          </a:p>
          <a:p>
            <a:endParaRPr lang="en-US" altLang="zh-CN" i="1" dirty="0"/>
          </a:p>
          <a:p>
            <a:endParaRPr lang="en-US" altLang="zh-CN" i="1" dirty="0"/>
          </a:p>
          <a:p>
            <a:endParaRPr lang="en-US" altLang="zh-CN" i="1" dirty="0"/>
          </a:p>
          <a:p>
            <a:endParaRPr lang="en-US" altLang="zh-CN" i="1" dirty="0"/>
          </a:p>
          <a:p>
            <a:endParaRPr lang="en-US" altLang="zh-CN" i="1" dirty="0"/>
          </a:p>
          <a:p>
            <a:endParaRPr lang="en-US" altLang="zh-CN" i="1" dirty="0"/>
          </a:p>
          <a:p>
            <a:endParaRPr lang="en-US" altLang="zh-CN" i="1" dirty="0"/>
          </a:p>
          <a:p>
            <a:r>
              <a:rPr lang="zh-CN" altLang="en-US" dirty="0"/>
              <a:t>经常在牛顿类方法中使用，但不太适合拟牛顿方法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</a:t>
            </a:r>
            <a:r>
              <a:rPr lang="zh-CN" altLang="en-US" dirty="0"/>
              <a:t>不精确搜索</a:t>
            </a:r>
          </a:p>
        </p:txBody>
      </p:sp>
      <p:grpSp>
        <p:nvGrpSpPr>
          <p:cNvPr id="77831" name="Group 77830"/>
          <p:cNvGrpSpPr/>
          <p:nvPr/>
        </p:nvGrpSpPr>
        <p:grpSpPr>
          <a:xfrm>
            <a:off x="655059" y="1880989"/>
            <a:ext cx="8618421" cy="4369232"/>
            <a:chOff x="655059" y="1880989"/>
            <a:chExt cx="8618421" cy="4369232"/>
          </a:xfrm>
        </p:grpSpPr>
        <p:grpSp>
          <p:nvGrpSpPr>
            <p:cNvPr id="8" name="Group 7"/>
            <p:cNvGrpSpPr/>
            <p:nvPr/>
          </p:nvGrpSpPr>
          <p:grpSpPr>
            <a:xfrm>
              <a:off x="655059" y="1880989"/>
              <a:ext cx="8618421" cy="4369232"/>
              <a:chOff x="1136576" y="1808981"/>
              <a:chExt cx="8618421" cy="4369232"/>
            </a:xfrm>
          </p:grpSpPr>
          <p:cxnSp>
            <p:nvCxnSpPr>
              <p:cNvPr id="9" name="Straight Arrow Connector 8"/>
              <p:cNvCxnSpPr/>
              <p:nvPr/>
            </p:nvCxnSpPr>
            <p:spPr bwMode="auto">
              <a:xfrm>
                <a:off x="1928664" y="5337373"/>
                <a:ext cx="7776864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Straight Arrow Connector 9"/>
              <p:cNvCxnSpPr/>
              <p:nvPr/>
            </p:nvCxnSpPr>
            <p:spPr bwMode="auto">
              <a:xfrm flipV="1">
                <a:off x="2072680" y="1808981"/>
                <a:ext cx="0" cy="403244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Straight Connector 10"/>
              <p:cNvCxnSpPr/>
              <p:nvPr/>
            </p:nvCxnSpPr>
            <p:spPr bwMode="auto">
              <a:xfrm>
                <a:off x="1798113" y="2385045"/>
                <a:ext cx="7488832" cy="244827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" name="Freeform 11"/>
              <p:cNvSpPr/>
              <p:nvPr/>
            </p:nvSpPr>
            <p:spPr bwMode="auto">
              <a:xfrm>
                <a:off x="2069432" y="2466474"/>
                <a:ext cx="7050505" cy="2368047"/>
              </a:xfrm>
              <a:custGeom>
                <a:avLst/>
                <a:gdLst>
                  <a:gd name="connsiteX0" fmla="*/ 0 w 7050505"/>
                  <a:gd name="connsiteY0" fmla="*/ 0 h 2368047"/>
                  <a:gd name="connsiteX1" fmla="*/ 505326 w 7050505"/>
                  <a:gd name="connsiteY1" fmla="*/ 1106905 h 2368047"/>
                  <a:gd name="connsiteX2" fmla="*/ 1118936 w 7050505"/>
                  <a:gd name="connsiteY2" fmla="*/ 1997242 h 2368047"/>
                  <a:gd name="connsiteX3" fmla="*/ 1684421 w 7050505"/>
                  <a:gd name="connsiteY3" fmla="*/ 2225842 h 2368047"/>
                  <a:gd name="connsiteX4" fmla="*/ 2947736 w 7050505"/>
                  <a:gd name="connsiteY4" fmla="*/ 1961147 h 2368047"/>
                  <a:gd name="connsiteX5" fmla="*/ 3874168 w 7050505"/>
                  <a:gd name="connsiteY5" fmla="*/ 1431758 h 2368047"/>
                  <a:gd name="connsiteX6" fmla="*/ 4523873 w 7050505"/>
                  <a:gd name="connsiteY6" fmla="*/ 1251284 h 2368047"/>
                  <a:gd name="connsiteX7" fmla="*/ 4969042 w 7050505"/>
                  <a:gd name="connsiteY7" fmla="*/ 1347537 h 2368047"/>
                  <a:gd name="connsiteX8" fmla="*/ 5185610 w 7050505"/>
                  <a:gd name="connsiteY8" fmla="*/ 1564105 h 2368047"/>
                  <a:gd name="connsiteX9" fmla="*/ 5486400 w 7050505"/>
                  <a:gd name="connsiteY9" fmla="*/ 2081463 h 2368047"/>
                  <a:gd name="connsiteX10" fmla="*/ 5739063 w 7050505"/>
                  <a:gd name="connsiteY10" fmla="*/ 2298031 h 2368047"/>
                  <a:gd name="connsiteX11" fmla="*/ 6448926 w 7050505"/>
                  <a:gd name="connsiteY11" fmla="*/ 2358189 h 2368047"/>
                  <a:gd name="connsiteX12" fmla="*/ 7050505 w 7050505"/>
                  <a:gd name="connsiteY12" fmla="*/ 2117558 h 2368047"/>
                  <a:gd name="connsiteX13" fmla="*/ 7050505 w 7050505"/>
                  <a:gd name="connsiteY13" fmla="*/ 2117558 h 2368047"/>
                  <a:gd name="connsiteX14" fmla="*/ 7050505 w 7050505"/>
                  <a:gd name="connsiteY14" fmla="*/ 2117558 h 2368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050505" h="2368047">
                    <a:moveTo>
                      <a:pt x="0" y="0"/>
                    </a:moveTo>
                    <a:cubicBezTo>
                      <a:pt x="159418" y="387015"/>
                      <a:pt x="318837" y="774031"/>
                      <a:pt x="505326" y="1106905"/>
                    </a:cubicBezTo>
                    <a:cubicBezTo>
                      <a:pt x="691815" y="1439779"/>
                      <a:pt x="922420" y="1810752"/>
                      <a:pt x="1118936" y="1997242"/>
                    </a:cubicBezTo>
                    <a:cubicBezTo>
                      <a:pt x="1315452" y="2183732"/>
                      <a:pt x="1379621" y="2231858"/>
                      <a:pt x="1684421" y="2225842"/>
                    </a:cubicBezTo>
                    <a:cubicBezTo>
                      <a:pt x="1989221" y="2219826"/>
                      <a:pt x="2582778" y="2093494"/>
                      <a:pt x="2947736" y="1961147"/>
                    </a:cubicBezTo>
                    <a:cubicBezTo>
                      <a:pt x="3312694" y="1828800"/>
                      <a:pt x="3611478" y="1550069"/>
                      <a:pt x="3874168" y="1431758"/>
                    </a:cubicBezTo>
                    <a:cubicBezTo>
                      <a:pt x="4136858" y="1313447"/>
                      <a:pt x="4341394" y="1265321"/>
                      <a:pt x="4523873" y="1251284"/>
                    </a:cubicBezTo>
                    <a:cubicBezTo>
                      <a:pt x="4706352" y="1237247"/>
                      <a:pt x="4858753" y="1295400"/>
                      <a:pt x="4969042" y="1347537"/>
                    </a:cubicBezTo>
                    <a:cubicBezTo>
                      <a:pt x="5079331" y="1399674"/>
                      <a:pt x="5099384" y="1441784"/>
                      <a:pt x="5185610" y="1564105"/>
                    </a:cubicBezTo>
                    <a:cubicBezTo>
                      <a:pt x="5271836" y="1686426"/>
                      <a:pt x="5394158" y="1959142"/>
                      <a:pt x="5486400" y="2081463"/>
                    </a:cubicBezTo>
                    <a:cubicBezTo>
                      <a:pt x="5578642" y="2203784"/>
                      <a:pt x="5578642" y="2251910"/>
                      <a:pt x="5739063" y="2298031"/>
                    </a:cubicBezTo>
                    <a:cubicBezTo>
                      <a:pt x="5899484" y="2344152"/>
                      <a:pt x="6230352" y="2388268"/>
                      <a:pt x="6448926" y="2358189"/>
                    </a:cubicBezTo>
                    <a:cubicBezTo>
                      <a:pt x="6667500" y="2328110"/>
                      <a:pt x="7050505" y="2117558"/>
                      <a:pt x="7050505" y="2117558"/>
                    </a:cubicBezTo>
                    <a:lnTo>
                      <a:pt x="7050505" y="2117558"/>
                    </a:lnTo>
                    <a:lnTo>
                      <a:pt x="7050505" y="2117558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cxnSp>
            <p:nvCxnSpPr>
              <p:cNvPr id="14" name="Straight Connector 13"/>
              <p:cNvCxnSpPr/>
              <p:nvPr/>
            </p:nvCxnSpPr>
            <p:spPr bwMode="auto">
              <a:xfrm>
                <a:off x="4880992" y="4473277"/>
                <a:ext cx="0" cy="8301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Straight Connector 14"/>
              <p:cNvCxnSpPr/>
              <p:nvPr/>
            </p:nvCxnSpPr>
            <p:spPr bwMode="auto">
              <a:xfrm>
                <a:off x="6177136" y="3825205"/>
                <a:ext cx="0" cy="151216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7353328" y="4185245"/>
                <a:ext cx="0" cy="11500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8889560" y="4689301"/>
                <a:ext cx="0" cy="64807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2720752" y="2663500"/>
                    <a:ext cx="4896544" cy="5162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/>
                            </a:rPr>
                            <m:t>𝒚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𝒌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𝝆</m:t>
                          </m:r>
                          <m:r>
                            <a:rPr lang="en-US" altLang="zh-CN" b="1" i="0" smtClean="0">
                              <a:latin typeface="Cambria Math"/>
                            </a:rPr>
                            <m:t>𝛁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𝒇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𝑻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𝒌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𝒅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𝒌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b="1" i="1" smtClean="0">
                              <a:latin typeface="Cambria Math"/>
                            </a:rPr>
                            <m:t>𝝀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9" name="TextBox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0752" y="2663500"/>
                    <a:ext cx="4896544" cy="516295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8818893" y="5379764"/>
                    <a:ext cx="93610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/>
                            </a:rPr>
                            <m:t>𝝀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" name="TextBox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8893" y="5379764"/>
                    <a:ext cx="936104" cy="461665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1136576" y="1868750"/>
                    <a:ext cx="93610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/>
                            </a:rPr>
                            <m:t>𝒇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6576" y="1868750"/>
                    <a:ext cx="936104" cy="461665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b="-1973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058088" y="5661918"/>
                    <a:ext cx="5232704" cy="5162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𝒚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𝒌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𝝆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𝛁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𝒇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𝑻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𝒌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𝝀</m:t>
                          </m:r>
                        </m:oMath>
                      </m:oMathPara>
                    </a14:m>
                    <a:endParaRPr lang="zh-CN" alt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8088" y="5661918"/>
                    <a:ext cx="5232704" cy="516295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p:sp>
            <p:nvSpPr>
              <p:cNvPr id="25" name="Rectangle 24"/>
              <p:cNvSpPr/>
              <p:nvPr/>
            </p:nvSpPr>
            <p:spPr bwMode="auto">
              <a:xfrm>
                <a:off x="4880992" y="5269557"/>
                <a:ext cx="1296144" cy="67816"/>
              </a:xfrm>
              <a:prstGeom prst="rect">
                <a:avLst/>
              </a:prstGeom>
              <a:blipFill>
                <a:blip r:embed="rId6"/>
                <a:tile tx="0" ty="0" sx="100000" sy="100000" flip="none" algn="tl"/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7353328" y="5201741"/>
                <a:ext cx="1536232" cy="152400"/>
              </a:xfrm>
              <a:prstGeom prst="rect">
                <a:avLst/>
              </a:prstGeom>
              <a:blipFill>
                <a:blip r:embed="rId6"/>
                <a:tile tx="0" ty="0" sx="100000" sy="100000" flip="none" algn="tl"/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656856" y="5354141"/>
                <a:ext cx="18856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rgbClr val="0000FF"/>
                    </a:solidFill>
                  </a:rPr>
                  <a:t>可接受范围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401272" y="5361217"/>
                <a:ext cx="18856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rgbClr val="0000FF"/>
                    </a:solidFill>
                  </a:rPr>
                  <a:t>可接受范围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6873152" y="3465165"/>
                    <a:ext cx="2413793" cy="5162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𝒌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𝝀</m:t>
                              </m:r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𝒅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𝒌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3152" y="3465165"/>
                    <a:ext cx="2413793" cy="516295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</p:grpSp>
        <p:cxnSp>
          <p:nvCxnSpPr>
            <p:cNvPr id="30" name="Straight Connector 29"/>
            <p:cNvCxnSpPr>
              <a:stCxn id="12" idx="0"/>
            </p:cNvCxnSpPr>
            <p:nvPr/>
          </p:nvCxnSpPr>
          <p:spPr bwMode="auto">
            <a:xfrm>
              <a:off x="1587915" y="2538482"/>
              <a:ext cx="4803720" cy="33749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248235" y="1749981"/>
                <a:ext cx="5249202" cy="728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</m:d>
                      <m:r>
                        <a:rPr lang="en-US" altLang="zh-CN" sz="1800" i="1">
                          <a:solidFill>
                            <a:srgbClr val="0000FF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  <m: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1800" i="1">
                          <a:solidFill>
                            <a:srgbClr val="0000FF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sz="1800" i="1">
                          <a:solidFill>
                            <a:srgbClr val="0000FF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1800" i="1">
                          <a:solidFill>
                            <a:srgbClr val="0000FF"/>
                          </a:solidFill>
                          <a:latin typeface="Cambria Math"/>
                        </a:rPr>
                        <m:t>≤</m:t>
                      </m:r>
                      <m:r>
                        <a:rPr lang="en-US" altLang="zh-CN" sz="1800" i="1">
                          <a:solidFill>
                            <a:srgbClr val="0000FF"/>
                          </a:solidFill>
                          <a:latin typeface="Cambria Math"/>
                        </a:rPr>
                        <m:t>𝝆</m:t>
                      </m:r>
                      <m:r>
                        <a:rPr lang="en-US" altLang="zh-CN" sz="1800">
                          <a:solidFill>
                            <a:srgbClr val="0000FF"/>
                          </a:solidFill>
                          <a:latin typeface="Cambria Math"/>
                        </a:rPr>
                        <m:t>𝛁</m:t>
                      </m:r>
                      <m:sSup>
                        <m:sSupPr>
                          <m:ctrlP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𝒔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𝒌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180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l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</m:e>
                      </m:d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/>
                        </a:rPr>
                        <m:t>≥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𝝆</m:t>
                          </m:r>
                        </m:e>
                      </m:d>
                      <m:sSup>
                        <m:sSup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𝛁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𝒔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𝒌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235" y="1749981"/>
                <a:ext cx="5249202" cy="728020"/>
              </a:xfrm>
              <a:prstGeom prst="rect">
                <a:avLst/>
              </a:prstGeom>
              <a:blipFill rotWithShape="1">
                <a:blip r:embed="rId8"/>
                <a:stretch>
                  <a:fillRect b="-5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78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78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7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7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build="p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6E63D4-58D7-4714-83EC-43BC3FFC6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C8C8A6-5E47-406F-80C8-94F789BA2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七次线搜索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312F22-9970-40E1-A74F-FDBB4313C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96" y="1279220"/>
            <a:ext cx="5472608" cy="537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34721"/>
      </p:ext>
    </p:extLst>
  </p:cSld>
  <p:clrMapOvr>
    <a:masterClrMapping/>
  </p:clrMapOvr>
  <p:transition spd="med"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577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6496" y="1088901"/>
                <a:ext cx="9241854" cy="5888850"/>
              </a:xfrm>
            </p:spPr>
            <p:txBody>
              <a:bodyPr/>
              <a:lstStyle/>
              <a:p>
                <a:r>
                  <a:rPr lang="zh-CN" altLang="en-US" sz="2400" dirty="0"/>
                  <a:t>不精确一维搜索</a:t>
                </a:r>
                <a:r>
                  <a:rPr lang="en-US" altLang="zh-CN" sz="2400" dirty="0"/>
                  <a:t>(</a:t>
                </a:r>
                <a:r>
                  <a:rPr lang="zh-CN" altLang="en-US" sz="2400" dirty="0"/>
                  <a:t>续</a:t>
                </a:r>
                <a:r>
                  <a:rPr lang="en-US" altLang="zh-CN" sz="2400" dirty="0"/>
                  <a:t>)</a:t>
                </a:r>
              </a:p>
              <a:p>
                <a:endParaRPr lang="en-US" altLang="zh-CN" sz="2400" i="1" dirty="0"/>
              </a:p>
              <a:p>
                <a:endParaRPr lang="en-US" altLang="zh-CN" sz="2400" i="1" dirty="0"/>
              </a:p>
              <a:p>
                <a:endParaRPr lang="en-US" altLang="zh-CN" sz="2400" i="1" dirty="0"/>
              </a:p>
              <a:p>
                <a:endParaRPr lang="en-US" altLang="zh-CN" sz="2400" i="1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一般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</a:rPr>
                      <m:t>𝜶</m:t>
                    </m:r>
                    <m:r>
                      <a:rPr lang="en-US" altLang="zh-CN" sz="2400" b="1" i="1" smtClean="0">
                        <a:latin typeface="Cambria Math"/>
                      </a:rPr>
                      <m:t>,</m:t>
                    </m:r>
                    <m:r>
                      <a:rPr lang="en-US" altLang="zh-CN" sz="2400" b="1" i="1" smtClean="0">
                        <a:latin typeface="Cambria Math"/>
                      </a:rPr>
                      <m:t>𝜷</m:t>
                    </m:r>
                    <m:r>
                      <a:rPr lang="zh-CN" altLang="en-US" sz="2400" b="1" i="1" smtClean="0">
                        <a:latin typeface="Cambria Math"/>
                      </a:rPr>
                      <m:t>的</m:t>
                    </m:r>
                  </m:oMath>
                </a14:m>
                <a:r>
                  <a:rPr lang="zh-CN" altLang="en-US" sz="2400" dirty="0"/>
                  <a:t>选择要适当，一般选取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</a:rPr>
                      <m:t>𝜶</m:t>
                    </m:r>
                    <m:r>
                      <a:rPr lang="en-US" altLang="zh-CN" sz="2400" b="1" i="1" smtClean="0">
                        <a:latin typeface="Cambria Math"/>
                      </a:rPr>
                      <m:t>=</m:t>
                    </m:r>
                    <m:r>
                      <a:rPr lang="en-US" altLang="zh-CN" sz="2400" b="1" i="1" smtClean="0">
                        <a:latin typeface="Cambria Math"/>
                      </a:rPr>
                      <m:t>𝟏</m:t>
                    </m:r>
                    <m:r>
                      <a:rPr lang="en-US" altLang="zh-CN" sz="2400" b="1" i="1" smtClean="0">
                        <a:latin typeface="Cambria Math"/>
                      </a:rPr>
                      <m:t>.</m:t>
                    </m:r>
                    <m:r>
                      <a:rPr lang="en-US" altLang="zh-CN" sz="2400" b="1" i="1" smtClean="0">
                        <a:latin typeface="Cambria Math"/>
                      </a:rPr>
                      <m:t>𝟓</m:t>
                    </m:r>
                    <m:r>
                      <a:rPr lang="en-US" altLang="zh-CN" sz="2400" b="1" i="1" smtClean="0">
                        <a:latin typeface="Cambria Math"/>
                      </a:rPr>
                      <m:t>,</m:t>
                    </m:r>
                    <m:r>
                      <a:rPr lang="en-US" altLang="zh-CN" sz="2400" b="1" i="1" smtClean="0">
                        <a:latin typeface="Cambria Math"/>
                      </a:rPr>
                      <m:t>𝜷</m:t>
                    </m:r>
                    <m:r>
                      <a:rPr lang="en-US" altLang="zh-CN" sz="2400" b="1" i="1" smtClean="0">
                        <a:latin typeface="Cambria Math"/>
                      </a:rPr>
                      <m:t>=</m:t>
                    </m:r>
                    <m:r>
                      <a:rPr lang="en-US" altLang="zh-CN" sz="2400" b="1" i="1" smtClean="0">
                        <a:latin typeface="Cambria Math"/>
                      </a:rPr>
                      <m:t>𝟎</m:t>
                    </m:r>
                    <m:r>
                      <a:rPr lang="en-US" altLang="zh-CN" sz="2400" b="1" i="1" smtClean="0">
                        <a:latin typeface="Cambria Math"/>
                      </a:rPr>
                      <m:t>.</m:t>
                    </m:r>
                    <m:r>
                      <a:rPr lang="en-US" altLang="zh-CN" sz="2400" b="1" i="1" smtClean="0">
                        <a:latin typeface="Cambria Math"/>
                      </a:rPr>
                      <m:t>𝟓</m:t>
                    </m:r>
                  </m:oMath>
                </a14:m>
                <a:r>
                  <a:rPr lang="zh-CN" altLang="en-US" sz="2400" dirty="0"/>
                  <a:t>，一般情况下迭代几步就可得到解，利用这种不精确一维搜索，不少算法可以得到全局收敛性结果</a:t>
                </a:r>
                <a:endParaRPr lang="en-US" altLang="zh-CN" sz="2400" dirty="0"/>
              </a:p>
              <a:p>
                <a:r>
                  <a:rPr lang="en-US" altLang="zh-CN" sz="2400" dirty="0"/>
                  <a:t>1966</a:t>
                </a:r>
                <a:r>
                  <a:rPr lang="zh-CN" altLang="en-US" sz="2400" dirty="0"/>
                  <a:t>年，</a:t>
                </a:r>
                <a:r>
                  <a:rPr lang="en-US" altLang="zh-CN" sz="2400" dirty="0"/>
                  <a:t>Armijo</a:t>
                </a:r>
                <a:r>
                  <a:rPr lang="zh-CN" altLang="en-US" sz="2400" dirty="0"/>
                  <a:t>给出与</a:t>
                </a:r>
                <a:r>
                  <a:rPr lang="en-US" altLang="zh-CN" sz="2400" dirty="0"/>
                  <a:t>Goldstein</a:t>
                </a:r>
                <a:r>
                  <a:rPr lang="zh-CN" altLang="en-US" sz="2400" dirty="0"/>
                  <a:t>法类似的不精确一维搜索规则，相当于替换</a:t>
                </a:r>
                <a:r>
                  <a:rPr lang="en-US" altLang="zh-CN" sz="2400" dirty="0"/>
                  <a:t>(2)</a:t>
                </a:r>
                <a:r>
                  <a:rPr lang="zh-CN" altLang="en-US" sz="2400" dirty="0"/>
                  <a:t>中的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/>
                          </a:rPr>
                          <m:t>𝝆</m:t>
                        </m:r>
                      </m:e>
                    </m:d>
                    <m:r>
                      <a:rPr lang="en-US" altLang="zh-CN" sz="2400" b="1" i="1" smtClean="0">
                        <a:latin typeface="Cambria Math"/>
                      </a:rPr>
                      <m:t>→</m:t>
                    </m:r>
                    <m:r>
                      <a:rPr lang="en-US" altLang="zh-CN" sz="2400" b="1" i="1" smtClean="0">
                        <a:latin typeface="Cambria Math"/>
                      </a:rPr>
                      <m:t>𝝁𝝆</m:t>
                    </m:r>
                  </m:oMath>
                </a14:m>
                <a:r>
                  <a:rPr lang="en-US" altLang="zh-CN" sz="2400" dirty="0"/>
                  <a:t>,</a:t>
                </a:r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latin typeface="Cambria Math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/>
                      </a:rPr>
                      <m:t>𝝁</m:t>
                    </m:r>
                  </m:oMath>
                </a14:m>
                <a:r>
                  <a:rPr lang="zh-CN" altLang="en-US" sz="2400" dirty="0"/>
                  <a:t>取</a:t>
                </a:r>
                <a:r>
                  <a:rPr lang="en-US" altLang="zh-CN" sz="2400" dirty="0"/>
                  <a:t>5-10</a:t>
                </a:r>
              </a:p>
              <a:p>
                <a:r>
                  <a:rPr lang="en-US" altLang="zh-CN" sz="2400" dirty="0"/>
                  <a:t>1967</a:t>
                </a:r>
                <a:r>
                  <a:rPr lang="zh-CN" altLang="en-US" sz="2400" dirty="0"/>
                  <a:t>年，</a:t>
                </a:r>
                <a:r>
                  <a:rPr lang="en-US" altLang="zh-CN" sz="2400" dirty="0"/>
                  <a:t>Goldstein</a:t>
                </a:r>
                <a:r>
                  <a:rPr lang="zh-CN" altLang="en-US" sz="2400" dirty="0"/>
                  <a:t>提出更一般的方法，把</a:t>
                </a:r>
                <a:r>
                  <a:rPr lang="en-US" altLang="zh-CN" sz="2400" dirty="0"/>
                  <a:t>(2)</a:t>
                </a:r>
                <a:r>
                  <a:rPr lang="zh-CN" altLang="en-US" sz="2400" dirty="0"/>
                  <a:t>式改为：</a:t>
                </a:r>
                <a:endParaRPr lang="en-US" altLang="zh-CN" sz="2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𝒌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400" b="1" i="1" smtClean="0">
                        <a:latin typeface="Cambria Math"/>
                      </a:rPr>
                      <m:t>≥</m:t>
                    </m:r>
                    <m:r>
                      <a:rPr lang="en-US" altLang="zh-CN" sz="2400" b="1" i="1" smtClean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400" b="1" i="1" smtClean="0">
                        <a:latin typeface="Cambria Math"/>
                      </a:rPr>
                      <m:t>+</m:t>
                    </m:r>
                    <m:r>
                      <a:rPr lang="en-US" altLang="zh-CN" sz="2400" b="1" i="1" smtClean="0">
                        <a:latin typeface="Cambria Math"/>
                      </a:rPr>
                      <m:t>𝝈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/>
                          </a:rPr>
                          <m:t>𝛁</m:t>
                        </m:r>
                        <m:r>
                          <a:rPr lang="en-US" altLang="zh-CN" sz="2400" b="1" i="1" smtClean="0">
                            <a:latin typeface="Cambria Math"/>
                          </a:rPr>
                          <m:t>𝒇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𝒔</m:t>
                        </m:r>
                      </m:e>
                      <m:sup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其中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</a:rPr>
                      <m:t>𝝈</m:t>
                    </m:r>
                    <m:r>
                      <a:rPr lang="en-US" altLang="zh-CN" sz="2400" b="1" i="1" smtClean="0">
                        <a:latin typeface="Cambria Math"/>
                      </a:rPr>
                      <m:t>∈(</m:t>
                    </m:r>
                    <m:r>
                      <a:rPr lang="en-US" altLang="zh-CN" sz="2400" b="1" i="1" smtClean="0">
                        <a:latin typeface="Cambria Math"/>
                      </a:rPr>
                      <m:t>𝝆</m:t>
                    </m:r>
                    <m:r>
                      <a:rPr lang="en-US" altLang="zh-CN" sz="2400" b="1" i="1" smtClean="0">
                        <a:latin typeface="Cambria Math"/>
                      </a:rPr>
                      <m:t>,</m:t>
                    </m:r>
                    <m:r>
                      <a:rPr lang="en-US" altLang="zh-CN" sz="2400" b="1" i="1" smtClean="0">
                        <a:latin typeface="Cambria Math"/>
                      </a:rPr>
                      <m:t>𝟏</m:t>
                    </m:r>
                    <m:r>
                      <a:rPr lang="en-US" altLang="zh-CN" sz="2400" b="1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757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6496" y="1088901"/>
                <a:ext cx="9241854" cy="5888850"/>
              </a:xfrm>
              <a:blipFill rotWithShape="1">
                <a:blip r:embed="rId2"/>
                <a:stretch>
                  <a:fillRect l="-923" t="-1242" r="-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75801" name="Group 25"/>
          <p:cNvGrpSpPr/>
          <p:nvPr/>
        </p:nvGrpSpPr>
        <p:grpSpPr bwMode="auto">
          <a:xfrm>
            <a:off x="992560" y="1664624"/>
            <a:ext cx="7676976" cy="1867224"/>
            <a:chOff x="432" y="628"/>
            <a:chExt cx="4944" cy="17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780" name="AutoShape 4"/>
                <p:cNvSpPr>
                  <a:spLocks noChangeArrowheads="1"/>
                </p:cNvSpPr>
                <p:nvPr/>
              </p:nvSpPr>
              <p:spPr bwMode="auto">
                <a:xfrm>
                  <a:off x="432" y="628"/>
                  <a:ext cx="4944" cy="332"/>
                </a:xfrm>
                <a:prstGeom prst="flowChartAlternateProcess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21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𝜌</m:t>
                      </m:r>
                      <m:r>
                        <a:rPr lang="en-US" altLang="zh-CN" sz="21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∈</m:t>
                      </m:r>
                      <m:d>
                        <m:dPr>
                          <m:ctrlPr>
                            <a:rPr lang="en-US" altLang="zh-CN" sz="2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0,</m:t>
                          </m:r>
                          <m:f>
                            <m:fPr>
                              <m:ctrlPr>
                                <a:rPr lang="en-US" altLang="zh-CN" sz="2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1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1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sz="21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altLang="zh-CN" sz="21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𝜆</m:t>
                      </m:r>
                      <m:r>
                        <a:rPr lang="en-US" altLang="zh-CN" sz="21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∈(0,</m:t>
                      </m:r>
                      <m:sSub>
                        <m:sSubPr>
                          <m:ctrlPr>
                            <a:rPr lang="en-US" altLang="zh-CN" sz="2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𝜆</m:t>
                          </m:r>
                        </m:e>
                        <m:sub>
                          <m:func>
                            <m:funcPr>
                              <m:ctrlPr>
                                <a:rPr lang="en-US" altLang="zh-CN" sz="2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100" b="0" i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altLang="zh-CN" sz="21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 </m:t>
                              </m:r>
                            </m:e>
                          </m:func>
                        </m:sub>
                      </m:sSub>
                      <m:r>
                        <a:rPr lang="en-US" altLang="zh-CN" sz="21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a14:m>
                  <a:r>
                    <a:rPr lang="zh-CN" altLang="en-US" sz="2100" b="0" i="1" dirty="0">
                      <a:solidFill>
                        <a:srgbClr val="FF0000"/>
                      </a:solidFill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en-US" altLang="zh-CN" sz="21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𝛼</m:t>
                      </m:r>
                      <m:r>
                        <a:rPr lang="en-US" altLang="zh-CN" sz="21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&gt;1</m:t>
                      </m:r>
                    </m:oMath>
                  </a14:m>
                  <a:r>
                    <a:rPr lang="en-US" altLang="zh-CN" sz="2100" b="0" dirty="0">
                      <a:solidFill>
                        <a:srgbClr val="FF0000"/>
                      </a:solidFill>
                    </a:rPr>
                    <a:t>(</a:t>
                  </a:r>
                  <a:r>
                    <a:rPr lang="zh-CN" altLang="en-US" sz="2100" b="0" dirty="0">
                      <a:solidFill>
                        <a:srgbClr val="FF0000"/>
                      </a:solidFill>
                    </a:rPr>
                    <a:t>步长增大系数</a:t>
                  </a:r>
                  <a:r>
                    <a:rPr lang="en-US" altLang="zh-CN" sz="2100" b="0" dirty="0">
                      <a:solidFill>
                        <a:srgbClr val="FF0000"/>
                      </a:solidFill>
                    </a:rPr>
                    <a:t>)</a:t>
                  </a:r>
                  <a:r>
                    <a:rPr lang="zh-CN" altLang="en-US" sz="2100" b="0" i="1" dirty="0">
                      <a:solidFill>
                        <a:srgbClr val="FF0000"/>
                      </a:solidFill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en-US" altLang="zh-CN" sz="21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𝛽</m:t>
                      </m:r>
                      <m:r>
                        <a:rPr lang="en-US" altLang="zh-CN" sz="21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&lt;1(</m:t>
                      </m:r>
                      <m:r>
                        <a:rPr lang="en-US" altLang="zh-CN" sz="21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步长缩短系数</m:t>
                      </m:r>
                      <m:r>
                        <a:rPr lang="en-US" altLang="zh-CN" sz="21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a14:m>
                  <a:r>
                    <a:rPr lang="en-US" altLang="zh-CN" sz="2100" b="0" dirty="0"/>
                    <a:t> </a:t>
                  </a:r>
                </a:p>
              </p:txBody>
            </p:sp>
          </mc:Choice>
          <mc:Fallback xmlns="">
            <p:sp>
              <p:nvSpPr>
                <p:cNvPr id="75780" name="AutoShap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2" y="628"/>
                  <a:ext cx="4944" cy="332"/>
                </a:xfrm>
                <a:prstGeom prst="flowChartAlternateProcess">
                  <a:avLst/>
                </a:prstGeom>
                <a:blipFill rotWithShape="1">
                  <a:blip r:embed="rId3"/>
                  <a:stretch>
                    <a:fillRect l="-5155" t="-21311" r="-3410" b="-31148"/>
                  </a:stretch>
                </a:blipFill>
                <a:ln w="9525">
                  <a:solidFill>
                    <a:schemeClr val="folHlink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75781" name="AutoShape 5"/>
            <p:cNvSpPr>
              <a:spLocks noChangeArrowheads="1"/>
            </p:cNvSpPr>
            <p:nvPr/>
          </p:nvSpPr>
          <p:spPr bwMode="auto">
            <a:xfrm>
              <a:off x="1728" y="1296"/>
              <a:ext cx="2064" cy="432"/>
            </a:xfrm>
            <a:prstGeom prst="flowChartDecision">
              <a:avLst/>
            </a:prstGeom>
            <a:noFill/>
            <a:ln w="9525">
              <a:solidFill>
                <a:schemeClr val="folHlink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100" dirty="0">
                  <a:solidFill>
                    <a:srgbClr val="FF0000"/>
                  </a:solidFill>
                </a:rPr>
                <a:t>(1)</a:t>
              </a:r>
              <a:r>
                <a:rPr lang="zh-CN" altLang="en-US" sz="2100" dirty="0">
                  <a:solidFill>
                    <a:srgbClr val="FF0000"/>
                  </a:solidFill>
                </a:rPr>
                <a:t>是否成立？</a:t>
              </a:r>
            </a:p>
          </p:txBody>
        </p:sp>
        <p:sp>
          <p:nvSpPr>
            <p:cNvPr id="75782" name="Line 6"/>
            <p:cNvSpPr>
              <a:spLocks noChangeShapeType="1"/>
            </p:cNvSpPr>
            <p:nvPr/>
          </p:nvSpPr>
          <p:spPr bwMode="auto">
            <a:xfrm>
              <a:off x="3840" y="1536"/>
              <a:ext cx="432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83" name="Rectangle 7"/>
            <p:cNvSpPr>
              <a:spLocks noChangeArrowheads="1"/>
            </p:cNvSpPr>
            <p:nvPr/>
          </p:nvSpPr>
          <p:spPr bwMode="auto">
            <a:xfrm>
              <a:off x="3744" y="1296"/>
              <a:ext cx="48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dirty="0">
                  <a:solidFill>
                    <a:srgbClr val="0000FF"/>
                  </a:solidFill>
                </a:rPr>
                <a:t>No</a:t>
              </a:r>
            </a:p>
          </p:txBody>
        </p:sp>
        <p:sp>
          <p:nvSpPr>
            <p:cNvPr id="75784" name="Line 8"/>
            <p:cNvSpPr>
              <a:spLocks noChangeShapeType="1"/>
            </p:cNvSpPr>
            <p:nvPr/>
          </p:nvSpPr>
          <p:spPr bwMode="auto">
            <a:xfrm>
              <a:off x="2784" y="1728"/>
              <a:ext cx="0" cy="192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85" name="Rectangle 9"/>
            <p:cNvSpPr>
              <a:spLocks noChangeArrowheads="1"/>
            </p:cNvSpPr>
            <p:nvPr/>
          </p:nvSpPr>
          <p:spPr bwMode="auto">
            <a:xfrm>
              <a:off x="2832" y="1728"/>
              <a:ext cx="4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100" dirty="0">
                  <a:solidFill>
                    <a:srgbClr val="0000FF"/>
                  </a:solidFill>
                </a:rPr>
                <a:t>Yes</a:t>
              </a:r>
            </a:p>
          </p:txBody>
        </p:sp>
        <p:sp>
          <p:nvSpPr>
            <p:cNvPr id="75786" name="Line 10"/>
            <p:cNvSpPr>
              <a:spLocks noChangeShapeType="1"/>
            </p:cNvSpPr>
            <p:nvPr/>
          </p:nvSpPr>
          <p:spPr bwMode="auto">
            <a:xfrm>
              <a:off x="2784" y="960"/>
              <a:ext cx="0" cy="33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87" name="AutoShape 11"/>
            <p:cNvSpPr>
              <a:spLocks noChangeArrowheads="1"/>
            </p:cNvSpPr>
            <p:nvPr/>
          </p:nvSpPr>
          <p:spPr bwMode="auto">
            <a:xfrm>
              <a:off x="1728" y="1920"/>
              <a:ext cx="2112" cy="432"/>
            </a:xfrm>
            <a:prstGeom prst="flowChartDecision">
              <a:avLst/>
            </a:prstGeom>
            <a:noFill/>
            <a:ln w="9525">
              <a:solidFill>
                <a:schemeClr val="folHlink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100" dirty="0">
                  <a:solidFill>
                    <a:srgbClr val="FF0000"/>
                  </a:solidFill>
                </a:rPr>
                <a:t>(2)</a:t>
              </a:r>
              <a:r>
                <a:rPr lang="zh-CN" altLang="en-US" sz="2100" dirty="0">
                  <a:solidFill>
                    <a:srgbClr val="FF0000"/>
                  </a:solidFill>
                </a:rPr>
                <a:t>是否成立？</a:t>
              </a:r>
            </a:p>
          </p:txBody>
        </p:sp>
        <p:sp>
          <p:nvSpPr>
            <p:cNvPr id="75788" name="Line 12"/>
            <p:cNvSpPr>
              <a:spLocks noChangeShapeType="1"/>
            </p:cNvSpPr>
            <p:nvPr/>
          </p:nvSpPr>
          <p:spPr bwMode="auto">
            <a:xfrm>
              <a:off x="3888" y="2160"/>
              <a:ext cx="384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89" name="Rectangle 13"/>
            <p:cNvSpPr>
              <a:spLocks noChangeArrowheads="1"/>
            </p:cNvSpPr>
            <p:nvPr/>
          </p:nvSpPr>
          <p:spPr bwMode="auto">
            <a:xfrm>
              <a:off x="3744" y="1920"/>
              <a:ext cx="48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dirty="0">
                  <a:solidFill>
                    <a:srgbClr val="0000FF"/>
                  </a:solidFill>
                </a:rPr>
                <a:t>Yes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790" name="AutoShape 14"/>
                <p:cNvSpPr>
                  <a:spLocks noChangeArrowheads="1"/>
                </p:cNvSpPr>
                <p:nvPr/>
              </p:nvSpPr>
              <p:spPr bwMode="auto">
                <a:xfrm>
                  <a:off x="4272" y="2016"/>
                  <a:ext cx="1104" cy="288"/>
                </a:xfrm>
                <a:prstGeom prst="flowChartAlternateProcess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CN" altLang="en-US" sz="2100" dirty="0">
                      <a:solidFill>
                        <a:schemeClr val="tx1"/>
                      </a:solidFill>
                    </a:rPr>
                    <a:t>停</a:t>
                  </a:r>
                  <a:r>
                    <a:rPr lang="en-US" altLang="zh-CN" sz="2100" dirty="0">
                      <a:solidFill>
                        <a:schemeClr val="tx1"/>
                      </a:solidFill>
                    </a:rPr>
                    <a:t>: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𝝀</m:t>
                          </m:r>
                        </m:e>
                        <m:sub>
                          <m:r>
                            <a:rPr lang="en-US" altLang="zh-CN" sz="21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altLang="zh-CN" sz="21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1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𝝀</m:t>
                      </m:r>
                    </m:oMath>
                  </a14:m>
                  <a:endParaRPr lang="en-US" altLang="zh-CN" sz="2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790" name="AutoShap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72" y="2016"/>
                  <a:ext cx="1104" cy="288"/>
                </a:xfrm>
                <a:prstGeom prst="flowChartAlternateProcess">
                  <a:avLst/>
                </a:prstGeom>
                <a:blipFill rotWithShape="1">
                  <a:blip r:embed="rId4"/>
                  <a:stretch>
                    <a:fillRect t="-30189" b="-45283"/>
                  </a:stretch>
                </a:blipFill>
                <a:ln w="9525">
                  <a:solidFill>
                    <a:schemeClr val="folHlink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75791" name="Line 15"/>
            <p:cNvSpPr>
              <a:spLocks noChangeShapeType="1"/>
            </p:cNvSpPr>
            <p:nvPr/>
          </p:nvSpPr>
          <p:spPr bwMode="auto">
            <a:xfrm flipH="1">
              <a:off x="1440" y="2160"/>
              <a:ext cx="288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92" name="Rectangle 16"/>
            <p:cNvSpPr>
              <a:spLocks noChangeArrowheads="1"/>
            </p:cNvSpPr>
            <p:nvPr/>
          </p:nvSpPr>
          <p:spPr bwMode="auto">
            <a:xfrm>
              <a:off x="1488" y="1920"/>
              <a:ext cx="33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100" dirty="0">
                  <a:solidFill>
                    <a:srgbClr val="0000FF"/>
                  </a:solidFill>
                </a:rPr>
                <a:t>No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793" name="Rectangle 17"/>
                <p:cNvSpPr>
                  <a:spLocks noChangeArrowheads="1"/>
                </p:cNvSpPr>
                <p:nvPr/>
              </p:nvSpPr>
              <p:spPr bwMode="auto">
                <a:xfrm>
                  <a:off x="432" y="2016"/>
                  <a:ext cx="1008" cy="288"/>
                </a:xfrm>
                <a:prstGeom prst="rect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1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𝝀</m:t>
                        </m:r>
                        <m:r>
                          <a:rPr lang="en-US" altLang="zh-CN" sz="21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CN" sz="21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𝜶𝝀</m:t>
                        </m:r>
                      </m:oMath>
                    </m:oMathPara>
                  </a14:m>
                  <a:endParaRPr lang="en-US" altLang="zh-CN" sz="2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5793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2" y="2016"/>
                  <a:ext cx="1008" cy="288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1321"/>
                  </a:stretch>
                </a:blipFill>
                <a:ln w="9525">
                  <a:solidFill>
                    <a:schemeClr val="folHlink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794" name="Rectangle 18"/>
                <p:cNvSpPr>
                  <a:spLocks noChangeArrowheads="1"/>
                </p:cNvSpPr>
                <p:nvPr/>
              </p:nvSpPr>
              <p:spPr bwMode="auto">
                <a:xfrm>
                  <a:off x="4320" y="1344"/>
                  <a:ext cx="960" cy="336"/>
                </a:xfrm>
                <a:prstGeom prst="rect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1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𝝀</m:t>
                        </m:r>
                        <m:r>
                          <a:rPr lang="en-US" altLang="zh-CN" sz="21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CN" sz="21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𝜷𝝀</m:t>
                        </m:r>
                      </m:oMath>
                    </m:oMathPara>
                  </a14:m>
                  <a:endParaRPr lang="en-US" altLang="zh-CN" sz="2100" i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5794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20" y="1344"/>
                  <a:ext cx="960" cy="336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24194"/>
                  </a:stretch>
                </a:blipFill>
                <a:ln w="9525">
                  <a:solidFill>
                    <a:schemeClr val="folHlink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75795" name="Line 19"/>
            <p:cNvSpPr>
              <a:spLocks noChangeShapeType="1"/>
            </p:cNvSpPr>
            <p:nvPr/>
          </p:nvSpPr>
          <p:spPr bwMode="auto">
            <a:xfrm flipH="1">
              <a:off x="2784" y="1104"/>
              <a:ext cx="2016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96" name="Line 20"/>
            <p:cNvSpPr>
              <a:spLocks noChangeShapeType="1"/>
            </p:cNvSpPr>
            <p:nvPr/>
          </p:nvSpPr>
          <p:spPr bwMode="auto">
            <a:xfrm>
              <a:off x="4800" y="1104"/>
              <a:ext cx="0" cy="24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97" name="Line 21"/>
            <p:cNvSpPr>
              <a:spLocks noChangeShapeType="1"/>
            </p:cNvSpPr>
            <p:nvPr/>
          </p:nvSpPr>
          <p:spPr bwMode="auto">
            <a:xfrm flipV="1">
              <a:off x="960" y="1200"/>
              <a:ext cx="0" cy="81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98" name="Line 22"/>
            <p:cNvSpPr>
              <a:spLocks noChangeShapeType="1"/>
            </p:cNvSpPr>
            <p:nvPr/>
          </p:nvSpPr>
          <p:spPr bwMode="auto">
            <a:xfrm>
              <a:off x="960" y="1200"/>
              <a:ext cx="1824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</a:t>
            </a:r>
            <a:r>
              <a:rPr lang="zh-CN" altLang="en-US" dirty="0"/>
              <a:t>不精确搜索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4405193" y="672430"/>
                <a:ext cx="5249202" cy="728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</m:d>
                      <m:r>
                        <a:rPr lang="en-US" altLang="zh-CN" sz="1800" i="1">
                          <a:solidFill>
                            <a:srgbClr val="0000FF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  <m: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1800" i="1">
                          <a:solidFill>
                            <a:srgbClr val="0000FF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sz="1800" i="1">
                          <a:solidFill>
                            <a:srgbClr val="0000FF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1800" i="1">
                          <a:solidFill>
                            <a:srgbClr val="0000FF"/>
                          </a:solidFill>
                          <a:latin typeface="Cambria Math"/>
                        </a:rPr>
                        <m:t>≤</m:t>
                      </m:r>
                      <m:r>
                        <a:rPr lang="en-US" altLang="zh-CN" sz="1800" i="1">
                          <a:solidFill>
                            <a:srgbClr val="0000FF"/>
                          </a:solidFill>
                          <a:latin typeface="Cambria Math"/>
                        </a:rPr>
                        <m:t>𝝆</m:t>
                      </m:r>
                      <m:r>
                        <a:rPr lang="en-US" altLang="zh-CN" sz="1800">
                          <a:solidFill>
                            <a:srgbClr val="0000FF"/>
                          </a:solidFill>
                          <a:latin typeface="Cambria Math"/>
                        </a:rPr>
                        <m:t>𝛁</m:t>
                      </m:r>
                      <m:sSup>
                        <m:sSupPr>
                          <m:ctrlP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𝒔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𝒌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180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l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</m:e>
                      </m:d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/>
                        </a:rPr>
                        <m:t>≥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𝝆</m:t>
                          </m:r>
                        </m:e>
                      </m:d>
                      <m:sSup>
                        <m:sSup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𝛁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𝒔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𝒌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193" y="672430"/>
                <a:ext cx="5249202" cy="728020"/>
              </a:xfrm>
              <a:prstGeom prst="rect">
                <a:avLst/>
              </a:prstGeom>
              <a:blipFill rotWithShape="1">
                <a:blip r:embed="rId7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5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5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5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5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5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5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5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5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5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5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uiExpand="1" build="p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BD1CD9-C845-4D5C-9B57-E7BE72E3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几个常见的测试函数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B3D205-DFEA-4657-82B1-EC3BF20396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Booth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极小点在</a:t>
                </a:r>
                <a:r>
                  <a:rPr lang="en-US" altLang="zh-CN" dirty="0"/>
                  <a:t>(1,3),</a:t>
                </a:r>
                <a:r>
                  <a:rPr lang="zh-CN" altLang="en-US" dirty="0"/>
                  <a:t>最优值为</a:t>
                </a:r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B3D205-DFEA-4657-82B1-EC3BF20396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931B7FF3-97BD-409E-8ACA-AD2E29140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431" y="2889101"/>
            <a:ext cx="37242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91006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</a:t>
            </a:r>
            <a:r>
              <a:rPr lang="zh-CN" altLang="en-US" dirty="0"/>
              <a:t>不精确搜索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3600" dirty="0"/>
                  <a:t>Wolfe-Powell</a:t>
                </a:r>
                <a:r>
                  <a:rPr lang="zh-CN" altLang="en-US" sz="3600" dirty="0"/>
                  <a:t>方法</a:t>
                </a:r>
                <a:r>
                  <a:rPr lang="en-US" altLang="zh-CN" sz="3600" dirty="0"/>
                  <a:t>(1969,1976)</a:t>
                </a:r>
              </a:p>
              <a:p>
                <a:pPr lvl="1"/>
                <a:r>
                  <a:rPr lang="zh-CN" altLang="en-US" sz="3200" dirty="0"/>
                  <a:t>前面</a:t>
                </a:r>
                <a:r>
                  <a:rPr lang="en-US" altLang="zh-CN" sz="3200" dirty="0"/>
                  <a:t>Goldstein</a:t>
                </a:r>
                <a:r>
                  <a:rPr lang="zh-CN" altLang="en-US" sz="3200" dirty="0"/>
                  <a:t>方法中规则</a:t>
                </a:r>
                <a:r>
                  <a:rPr lang="en-US" altLang="zh-CN" sz="3200" dirty="0"/>
                  <a:t>(2)</a:t>
                </a:r>
                <a:r>
                  <a:rPr lang="zh-CN" altLang="en-US" sz="3200" dirty="0"/>
                  <a:t>改为对导数的要求</a:t>
                </a:r>
                <a:endParaRPr lang="en-US" altLang="zh-CN" sz="3200" dirty="0"/>
              </a:p>
              <a:p>
                <a:pPr lvl="2"/>
                <a:r>
                  <a:rPr lang="en-US" altLang="zh-CN" sz="2800" dirty="0"/>
                  <a:t>(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WP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规则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sz="2800" dirty="0"/>
                  <a:t>)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𝒌</m:t>
                                </m:r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zh-CN" altLang="en-US" sz="2800" b="1" i="1" smtClean="0">
                        <a:latin typeface="Cambria Math"/>
                      </a:rPr>
                      <m:t>≤</m:t>
                    </m:r>
                    <m:r>
                      <a:rPr lang="zh-CN" altLang="en-US" sz="2800" b="1" i="1" smtClean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800" b="1" i="1" smtClean="0">
                        <a:latin typeface="Cambria Math"/>
                      </a:rPr>
                      <m:t>+</m:t>
                    </m:r>
                    <m:r>
                      <a:rPr lang="en-US" altLang="zh-CN" sz="2800" b="1" i="1" smtClean="0">
                        <a:latin typeface="Cambria Math"/>
                      </a:rPr>
                      <m:t>𝝆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0" smtClean="0">
                            <a:latin typeface="Cambria Math"/>
                          </a:rPr>
                          <m:t>𝛁</m:t>
                        </m:r>
                        <m:r>
                          <a:rPr lang="en-US" altLang="zh-CN" sz="2800" b="1" i="1" smtClean="0">
                            <a:latin typeface="Cambria Math"/>
                          </a:rPr>
                          <m:t>𝒇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𝒔</m:t>
                        </m:r>
                      </m:e>
                      <m:sup>
                        <m:d>
                          <m:d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sz="2800" dirty="0"/>
              </a:p>
              <a:p>
                <a:pPr lvl="2"/>
                <a:r>
                  <a:rPr lang="en-US" altLang="zh-CN" sz="2800" dirty="0"/>
                  <a:t>(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WP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规则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sz="2800" dirty="0"/>
                  <a:t>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0" smtClean="0">
                            <a:latin typeface="Cambria Math"/>
                          </a:rPr>
                          <m:t>𝛁</m:t>
                        </m:r>
                        <m:r>
                          <a:rPr lang="en-US" altLang="zh-CN" sz="2800" b="1" i="1" smtClean="0">
                            <a:latin typeface="Cambria Math"/>
                          </a:rPr>
                          <m:t>𝒇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𝒌</m:t>
                                </m:r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d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𝒔</m:t>
                        </m:r>
                      </m:e>
                      <m:sup>
                        <m:d>
                          <m:d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  <m:r>
                      <a:rPr lang="en-US" altLang="zh-CN" sz="2800" b="1" i="1" smtClean="0">
                        <a:latin typeface="Cambria Math"/>
                      </a:rPr>
                      <m:t>≥</m:t>
                    </m:r>
                    <m:r>
                      <a:rPr lang="en-US" altLang="zh-CN" sz="2800" b="1" i="1" smtClean="0">
                        <a:latin typeface="Cambria Math"/>
                      </a:rPr>
                      <m:t>𝝈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0" smtClean="0">
                            <a:latin typeface="Cambria Math"/>
                          </a:rPr>
                          <m:t>𝛁</m:t>
                        </m:r>
                        <m:r>
                          <a:rPr lang="en-US" altLang="zh-CN" sz="2800" b="1" i="1" smtClean="0">
                            <a:latin typeface="Cambria Math"/>
                          </a:rPr>
                          <m:t>𝒇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𝒔</m:t>
                        </m:r>
                      </m:e>
                      <m:sup>
                        <m:d>
                          <m:d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sz="2800" dirty="0"/>
              </a:p>
              <a:p>
                <a:pPr lvl="1"/>
                <a:r>
                  <a:rPr lang="zh-CN" altLang="en-US" sz="3200" dirty="0"/>
                  <a:t>其中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/>
                      </a:rPr>
                      <m:t>𝝆</m:t>
                    </m:r>
                    <m:r>
                      <a:rPr lang="en-US" altLang="zh-CN" sz="3200" b="1" i="1" smtClean="0">
                        <a:latin typeface="Cambria Math"/>
                      </a:rPr>
                      <m:t>∈</m:t>
                    </m:r>
                    <m:d>
                      <m:d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i="1" smtClean="0">
                            <a:latin typeface="Cambria Math"/>
                          </a:rPr>
                          <m:t>𝟎</m:t>
                        </m:r>
                        <m:r>
                          <a:rPr lang="en-US" altLang="zh-CN" sz="3200" b="1" i="1" smtClean="0">
                            <a:latin typeface="Cambria Math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1" i="1" smtClean="0"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3200" b="1" i="1" smtClean="0">
                                <a:latin typeface="Cambria Math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altLang="zh-CN" sz="3200" b="1" i="1" smtClean="0">
                        <a:latin typeface="Cambria Math"/>
                      </a:rPr>
                      <m:t>,</m:t>
                    </m:r>
                    <m:r>
                      <a:rPr lang="en-US" altLang="zh-CN" sz="3200" b="1" i="1" smtClean="0">
                        <a:latin typeface="Cambria Math"/>
                      </a:rPr>
                      <m:t>𝝈</m:t>
                    </m:r>
                    <m:r>
                      <a:rPr lang="en-US" altLang="zh-CN" sz="3200" b="1" i="1" smtClean="0">
                        <a:latin typeface="Cambria Math"/>
                      </a:rPr>
                      <m:t>∈</m:t>
                    </m:r>
                    <m:d>
                      <m:d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i="1" smtClean="0">
                            <a:latin typeface="Cambria Math"/>
                          </a:rPr>
                          <m:t>𝝆</m:t>
                        </m:r>
                        <m:r>
                          <a:rPr lang="en-US" altLang="zh-CN" sz="3200" b="1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3200" b="1" i="1" smtClean="0">
                            <a:latin typeface="Cambria Math"/>
                          </a:rPr>
                          <m:t>𝟏</m:t>
                        </m:r>
                      </m:e>
                    </m:d>
                  </m:oMath>
                </a14:m>
                <a:endParaRPr lang="en-US" altLang="zh-CN" sz="3200" b="1" dirty="0"/>
              </a:p>
              <a:p>
                <a:r>
                  <a:rPr lang="en-US" altLang="zh-CN" sz="3200" dirty="0">
                    <a:solidFill>
                      <a:srgbClr val="FF0000"/>
                    </a:solidFill>
                  </a:rPr>
                  <a:t>WP</a:t>
                </a:r>
                <a:r>
                  <a:rPr lang="zh-CN" altLang="en-US" sz="3200" dirty="0">
                    <a:solidFill>
                      <a:srgbClr val="FF0000"/>
                    </a:solidFill>
                  </a:rPr>
                  <a:t>规则</a:t>
                </a:r>
                <a:r>
                  <a:rPr lang="en-US" altLang="zh-CN" sz="3200" dirty="0">
                    <a:solidFill>
                      <a:srgbClr val="FF0000"/>
                    </a:solidFill>
                  </a:rPr>
                  <a:t>(1)</a:t>
                </a:r>
                <a:r>
                  <a:rPr lang="zh-CN" altLang="en-US" sz="3200" dirty="0"/>
                  <a:t>的意义如前</a:t>
                </a:r>
                <a:endParaRPr lang="en-US" altLang="zh-CN" sz="3200" dirty="0"/>
              </a:p>
              <a:p>
                <a:r>
                  <a:rPr lang="en-US" altLang="zh-CN" sz="3200" dirty="0">
                    <a:solidFill>
                      <a:srgbClr val="FF0000"/>
                    </a:solidFill>
                  </a:rPr>
                  <a:t>WP</a:t>
                </a:r>
                <a:r>
                  <a:rPr lang="zh-CN" altLang="en-US" sz="3200" dirty="0">
                    <a:solidFill>
                      <a:srgbClr val="FF0000"/>
                    </a:solidFill>
                  </a:rPr>
                  <a:t>规则</a:t>
                </a:r>
                <a:r>
                  <a:rPr lang="en-US" altLang="zh-CN" sz="3200" dirty="0">
                    <a:solidFill>
                      <a:srgbClr val="FF0000"/>
                    </a:solidFill>
                  </a:rPr>
                  <a:t>(2)</a:t>
                </a:r>
                <a:r>
                  <a:rPr lang="zh-CN" altLang="en-US" sz="3200" dirty="0"/>
                  <a:t>的意义？</a:t>
                </a:r>
                <a:endParaRPr lang="en-US" altLang="zh-CN" sz="3200" dirty="0"/>
              </a:p>
              <a:p>
                <a:pPr lvl="1"/>
                <a:r>
                  <a:rPr lang="zh-CN" altLang="en-US" sz="2800" dirty="0"/>
                  <a:t>表示要求在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latin typeface="Cambria Math"/>
                              </a:rPr>
                              <m:t>𝒌</m:t>
                            </m:r>
                            <m:r>
                              <a:rPr lang="en-US" altLang="zh-CN" sz="28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2800" b="1" i="1" smtClean="0">
                                <a:latin typeface="Cambria Math"/>
                              </a:rPr>
                              <m:t>𝟏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800" dirty="0"/>
                  <a:t>点对应的斜率不小于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/>
                      </a:rPr>
                      <m:t>𝝈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>
                            <a:latin typeface="Cambria Math"/>
                          </a:rPr>
                          <m:t>𝛁</m:t>
                        </m:r>
                        <m:r>
                          <a:rPr lang="en-US" altLang="zh-CN" sz="2800" i="1">
                            <a:latin typeface="Cambria Math"/>
                          </a:rPr>
                          <m:t>𝒇</m:t>
                        </m:r>
                      </m:e>
                      <m:sup>
                        <m:r>
                          <a:rPr lang="en-US" altLang="zh-CN" sz="2800" i="1">
                            <a:latin typeface="Cambria Math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𝒅</m:t>
                        </m:r>
                      </m:e>
                      <m:sup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sz="2800" dirty="0"/>
              </a:p>
              <a:p>
                <a:endParaRPr lang="zh-CN" alt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786" t="-2061" r="-17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</a:t>
            </a:r>
            <a:r>
              <a:rPr lang="zh-CN" altLang="en-US" dirty="0"/>
              <a:t>不精确搜索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图示</a:t>
            </a:r>
            <a:r>
              <a:rPr lang="en-US" altLang="zh-CN" dirty="0"/>
              <a:t> </a:t>
            </a:r>
            <a:endParaRPr lang="zh-CN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776536" y="2169021"/>
            <a:ext cx="8618421" cy="4032448"/>
            <a:chOff x="1136576" y="1808981"/>
            <a:chExt cx="8618421" cy="4032448"/>
          </a:xfrm>
        </p:grpSpPr>
        <p:cxnSp>
          <p:nvCxnSpPr>
            <p:cNvPr id="6" name="Straight Arrow Connector 5"/>
            <p:cNvCxnSpPr/>
            <p:nvPr/>
          </p:nvCxnSpPr>
          <p:spPr bwMode="auto">
            <a:xfrm>
              <a:off x="1928664" y="5337373"/>
              <a:ext cx="777686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Arrow Connector 7"/>
            <p:cNvCxnSpPr/>
            <p:nvPr/>
          </p:nvCxnSpPr>
          <p:spPr bwMode="auto">
            <a:xfrm flipV="1">
              <a:off x="2072680" y="1808981"/>
              <a:ext cx="0" cy="40324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1798113" y="2385045"/>
              <a:ext cx="7488832" cy="24482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Freeform 13"/>
            <p:cNvSpPr/>
            <p:nvPr/>
          </p:nvSpPr>
          <p:spPr bwMode="auto">
            <a:xfrm>
              <a:off x="2069432" y="2466474"/>
              <a:ext cx="7050505" cy="2368047"/>
            </a:xfrm>
            <a:custGeom>
              <a:avLst/>
              <a:gdLst>
                <a:gd name="connsiteX0" fmla="*/ 0 w 7050505"/>
                <a:gd name="connsiteY0" fmla="*/ 0 h 2368047"/>
                <a:gd name="connsiteX1" fmla="*/ 505326 w 7050505"/>
                <a:gd name="connsiteY1" fmla="*/ 1106905 h 2368047"/>
                <a:gd name="connsiteX2" fmla="*/ 1118936 w 7050505"/>
                <a:gd name="connsiteY2" fmla="*/ 1997242 h 2368047"/>
                <a:gd name="connsiteX3" fmla="*/ 1684421 w 7050505"/>
                <a:gd name="connsiteY3" fmla="*/ 2225842 h 2368047"/>
                <a:gd name="connsiteX4" fmla="*/ 2947736 w 7050505"/>
                <a:gd name="connsiteY4" fmla="*/ 1961147 h 2368047"/>
                <a:gd name="connsiteX5" fmla="*/ 3874168 w 7050505"/>
                <a:gd name="connsiteY5" fmla="*/ 1431758 h 2368047"/>
                <a:gd name="connsiteX6" fmla="*/ 4523873 w 7050505"/>
                <a:gd name="connsiteY6" fmla="*/ 1251284 h 2368047"/>
                <a:gd name="connsiteX7" fmla="*/ 4969042 w 7050505"/>
                <a:gd name="connsiteY7" fmla="*/ 1347537 h 2368047"/>
                <a:gd name="connsiteX8" fmla="*/ 5185610 w 7050505"/>
                <a:gd name="connsiteY8" fmla="*/ 1564105 h 2368047"/>
                <a:gd name="connsiteX9" fmla="*/ 5486400 w 7050505"/>
                <a:gd name="connsiteY9" fmla="*/ 2081463 h 2368047"/>
                <a:gd name="connsiteX10" fmla="*/ 5739063 w 7050505"/>
                <a:gd name="connsiteY10" fmla="*/ 2298031 h 2368047"/>
                <a:gd name="connsiteX11" fmla="*/ 6448926 w 7050505"/>
                <a:gd name="connsiteY11" fmla="*/ 2358189 h 2368047"/>
                <a:gd name="connsiteX12" fmla="*/ 7050505 w 7050505"/>
                <a:gd name="connsiteY12" fmla="*/ 2117558 h 2368047"/>
                <a:gd name="connsiteX13" fmla="*/ 7050505 w 7050505"/>
                <a:gd name="connsiteY13" fmla="*/ 2117558 h 2368047"/>
                <a:gd name="connsiteX14" fmla="*/ 7050505 w 7050505"/>
                <a:gd name="connsiteY14" fmla="*/ 2117558 h 236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0505" h="2368047">
                  <a:moveTo>
                    <a:pt x="0" y="0"/>
                  </a:moveTo>
                  <a:cubicBezTo>
                    <a:pt x="159418" y="387015"/>
                    <a:pt x="318837" y="774031"/>
                    <a:pt x="505326" y="1106905"/>
                  </a:cubicBezTo>
                  <a:cubicBezTo>
                    <a:pt x="691815" y="1439779"/>
                    <a:pt x="922420" y="1810752"/>
                    <a:pt x="1118936" y="1997242"/>
                  </a:cubicBezTo>
                  <a:cubicBezTo>
                    <a:pt x="1315452" y="2183732"/>
                    <a:pt x="1379621" y="2231858"/>
                    <a:pt x="1684421" y="2225842"/>
                  </a:cubicBezTo>
                  <a:cubicBezTo>
                    <a:pt x="1989221" y="2219826"/>
                    <a:pt x="2582778" y="2093494"/>
                    <a:pt x="2947736" y="1961147"/>
                  </a:cubicBezTo>
                  <a:cubicBezTo>
                    <a:pt x="3312694" y="1828800"/>
                    <a:pt x="3611478" y="1550069"/>
                    <a:pt x="3874168" y="1431758"/>
                  </a:cubicBezTo>
                  <a:cubicBezTo>
                    <a:pt x="4136858" y="1313447"/>
                    <a:pt x="4341394" y="1265321"/>
                    <a:pt x="4523873" y="1251284"/>
                  </a:cubicBezTo>
                  <a:cubicBezTo>
                    <a:pt x="4706352" y="1237247"/>
                    <a:pt x="4858753" y="1295400"/>
                    <a:pt x="4969042" y="1347537"/>
                  </a:cubicBezTo>
                  <a:cubicBezTo>
                    <a:pt x="5079331" y="1399674"/>
                    <a:pt x="5099384" y="1441784"/>
                    <a:pt x="5185610" y="1564105"/>
                  </a:cubicBezTo>
                  <a:cubicBezTo>
                    <a:pt x="5271836" y="1686426"/>
                    <a:pt x="5394158" y="1959142"/>
                    <a:pt x="5486400" y="2081463"/>
                  </a:cubicBezTo>
                  <a:cubicBezTo>
                    <a:pt x="5578642" y="2203784"/>
                    <a:pt x="5578642" y="2251910"/>
                    <a:pt x="5739063" y="2298031"/>
                  </a:cubicBezTo>
                  <a:cubicBezTo>
                    <a:pt x="5899484" y="2344152"/>
                    <a:pt x="6230352" y="2388268"/>
                    <a:pt x="6448926" y="2358189"/>
                  </a:cubicBezTo>
                  <a:cubicBezTo>
                    <a:pt x="6667500" y="2328110"/>
                    <a:pt x="7050505" y="2117558"/>
                    <a:pt x="7050505" y="2117558"/>
                  </a:cubicBezTo>
                  <a:lnTo>
                    <a:pt x="7050505" y="2117558"/>
                  </a:lnTo>
                  <a:lnTo>
                    <a:pt x="7050505" y="2117558"/>
                  </a:ln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>
              <a:off x="2456600" y="3825205"/>
              <a:ext cx="1368152" cy="122413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>
              <a:stCxn id="14" idx="2"/>
            </p:cNvCxnSpPr>
            <p:nvPr/>
          </p:nvCxnSpPr>
          <p:spPr bwMode="auto">
            <a:xfrm>
              <a:off x="3188368" y="4463716"/>
              <a:ext cx="0" cy="87365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C00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6177136" y="3825205"/>
              <a:ext cx="0" cy="151216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C00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7689304" y="4689301"/>
              <a:ext cx="0" cy="6480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8889560" y="4689301"/>
              <a:ext cx="0" cy="6480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3993016" y="2001487"/>
                  <a:ext cx="4896544" cy="493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/>
                    <a:t>斜率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𝜷</m:t>
                      </m:r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𝝈</m:t>
                      </m:r>
                      <m:r>
                        <a:rPr lang="en-US" altLang="zh-CN" b="1" i="0" smtClean="0">
                          <a:latin typeface="Cambria Math"/>
                        </a:rPr>
                        <m:t>𝛁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𝑻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𝒌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)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𝒅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𝒌</m:t>
                              </m:r>
                            </m:e>
                          </m:d>
                        </m:sup>
                      </m:sSup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3016" y="2001487"/>
                  <a:ext cx="4896544" cy="493277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t="-8642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2720752" y="2663500"/>
                  <a:ext cx="4896544" cy="5162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/>
                          </a:rPr>
                          <m:t>𝒚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zh-CN" b="1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𝝆</m:t>
                        </m:r>
                        <m:r>
                          <a:rPr lang="en-US" altLang="zh-CN" b="1" i="0" smtClean="0">
                            <a:latin typeface="Cambria Math"/>
                          </a:rPr>
                          <m:t>𝛁</m:t>
                        </m:r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𝒇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/>
                              </a:rPr>
                              <m:t>𝑻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𝒅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  <m:r>
                          <a:rPr lang="en-US" altLang="zh-CN" b="1" i="1" smtClean="0">
                            <a:latin typeface="Cambria Math"/>
                          </a:rPr>
                          <m:t>𝝀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0752" y="2663500"/>
                  <a:ext cx="4896544" cy="51629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8818893" y="5379764"/>
                  <a:ext cx="9361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/>
                          </a:rPr>
                          <m:t>𝝀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8893" y="5379764"/>
                  <a:ext cx="936104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136576" y="1868750"/>
                  <a:ext cx="936104" cy="5162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576" y="1868750"/>
                  <a:ext cx="936104" cy="51629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974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7713184" y="4833317"/>
                  <a:ext cx="84021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𝜷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3184" y="4833317"/>
                  <a:ext cx="840216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3511282" y="4603688"/>
                  <a:ext cx="84021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𝜷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282" y="4603688"/>
                  <a:ext cx="840216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cxnSp>
          <p:nvCxnSpPr>
            <p:cNvPr id="34" name="Straight Connector 33"/>
            <p:cNvCxnSpPr/>
            <p:nvPr/>
          </p:nvCxnSpPr>
          <p:spPr bwMode="auto">
            <a:xfrm>
              <a:off x="6873152" y="3977605"/>
              <a:ext cx="1368152" cy="122413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Rectangle 35"/>
            <p:cNvSpPr/>
            <p:nvPr/>
          </p:nvSpPr>
          <p:spPr bwMode="auto">
            <a:xfrm>
              <a:off x="3188368" y="5201741"/>
              <a:ext cx="2988768" cy="135632"/>
            </a:xfrm>
            <a:prstGeom prst="rect">
              <a:avLst/>
            </a:prstGeom>
            <a:blipFill>
              <a:blip r:embed="rId8"/>
              <a:tile tx="0" ty="0" sx="100000" sy="100000" flip="none" algn="tl"/>
            </a:blip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7689304" y="5201741"/>
              <a:ext cx="1200256" cy="152400"/>
            </a:xfrm>
            <a:prstGeom prst="rect">
              <a:avLst/>
            </a:prstGeom>
            <a:blipFill>
              <a:blip r:embed="rId8"/>
              <a:tile tx="0" ty="0" sx="100000" sy="100000" flip="none" algn="tl"/>
            </a:blip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656856" y="5354141"/>
              <a:ext cx="18856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0000FF"/>
                  </a:solidFill>
                </a:rPr>
                <a:t>可接受范围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401272" y="5361217"/>
              <a:ext cx="18856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0000FF"/>
                  </a:solidFill>
                </a:rPr>
                <a:t>可接受范围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6873152" y="3465165"/>
                  <a:ext cx="2413793" cy="5162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𝝀</m:t>
                            </m:r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𝒅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3152" y="3465165"/>
                  <a:ext cx="2413793" cy="51629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</a:t>
            </a:r>
            <a:r>
              <a:rPr lang="zh-CN" altLang="en-US" dirty="0"/>
              <a:t>不精确搜索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Wolfe-Powell</a:t>
                </a:r>
                <a:r>
                  <a:rPr lang="zh-CN" altLang="en-US" sz="2400" dirty="0"/>
                  <a:t>方法</a:t>
                </a:r>
                <a:r>
                  <a:rPr lang="en-US" altLang="zh-CN" sz="2400" dirty="0"/>
                  <a:t>(1969,1976)</a:t>
                </a:r>
              </a:p>
              <a:p>
                <a:pPr lvl="1"/>
                <a:r>
                  <a:rPr lang="en-US" altLang="zh-CN" sz="2200" dirty="0"/>
                  <a:t>(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WP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规则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sz="2200" dirty="0"/>
                  <a:t>)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1" i="1" smtClean="0">
                                    <a:latin typeface="Cambria Math"/>
                                  </a:rPr>
                                  <m:t>𝒌</m:t>
                                </m:r>
                                <m:r>
                                  <a:rPr lang="en-US" altLang="zh-CN" sz="22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2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zh-CN" altLang="en-US" sz="2200" b="1" i="1" smtClean="0">
                        <a:latin typeface="Cambria Math"/>
                      </a:rPr>
                      <m:t>≤</m:t>
                    </m:r>
                    <m:r>
                      <a:rPr lang="zh-CN" altLang="en-US" sz="2200" b="1" i="1" smtClean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1" i="1" smtClean="0"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200" b="1" i="1" smtClean="0">
                        <a:latin typeface="Cambria Math"/>
                      </a:rPr>
                      <m:t>+</m:t>
                    </m:r>
                    <m:r>
                      <a:rPr lang="en-US" altLang="zh-CN" sz="2200" b="1" i="1" smtClean="0">
                        <a:latin typeface="Cambria Math"/>
                      </a:rPr>
                      <m:t>𝝆</m:t>
                    </m:r>
                    <m:sSup>
                      <m:sSup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0" smtClean="0">
                            <a:latin typeface="Cambria Math"/>
                          </a:rPr>
                          <m:t>𝛁</m:t>
                        </m:r>
                        <m:r>
                          <a:rPr lang="en-US" altLang="zh-CN" sz="2200" b="1" i="1" smtClean="0">
                            <a:latin typeface="Cambria Math"/>
                          </a:rPr>
                          <m:t>𝒇</m:t>
                        </m:r>
                      </m:e>
                      <m:sup>
                        <m:r>
                          <a:rPr lang="en-US" altLang="zh-CN" sz="2200" b="1" i="1" smtClean="0">
                            <a:latin typeface="Cambria Math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1" i="1" smtClean="0"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latin typeface="Cambria Math"/>
                          </a:rPr>
                          <m:t>𝒔</m:t>
                        </m:r>
                      </m:e>
                      <m:sup>
                        <m:d>
                          <m:d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sz="2200" dirty="0"/>
              </a:p>
              <a:p>
                <a:pPr lvl="1"/>
                <a:r>
                  <a:rPr lang="en-US" altLang="zh-CN" sz="2200" dirty="0"/>
                  <a:t>(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WP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规则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sz="2200" dirty="0"/>
                  <a:t>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0" smtClean="0">
                            <a:latin typeface="Cambria Math"/>
                          </a:rPr>
                          <m:t>𝛁</m:t>
                        </m:r>
                        <m:r>
                          <a:rPr lang="en-US" altLang="zh-CN" sz="2200" b="1" i="1" smtClean="0">
                            <a:latin typeface="Cambria Math"/>
                          </a:rPr>
                          <m:t>𝒇</m:t>
                        </m:r>
                      </m:e>
                      <m:sup>
                        <m:r>
                          <a:rPr lang="en-US" altLang="zh-CN" sz="2200" b="1" i="1" smtClean="0">
                            <a:latin typeface="Cambria Math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1" i="1" smtClean="0">
                                    <a:latin typeface="Cambria Math"/>
                                  </a:rPr>
                                  <m:t>𝒌</m:t>
                                </m:r>
                                <m:r>
                                  <a:rPr lang="en-US" altLang="zh-CN" sz="22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2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d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latin typeface="Cambria Math"/>
                          </a:rPr>
                          <m:t>𝒔</m:t>
                        </m:r>
                      </m:e>
                      <m:sup>
                        <m:d>
                          <m:d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  <m:r>
                      <a:rPr lang="en-US" altLang="zh-CN" sz="2200" b="1" i="1" smtClean="0">
                        <a:latin typeface="Cambria Math"/>
                      </a:rPr>
                      <m:t>≥</m:t>
                    </m:r>
                    <m:r>
                      <a:rPr lang="en-US" altLang="zh-CN" sz="2200" b="1" i="1" smtClean="0">
                        <a:latin typeface="Cambria Math"/>
                      </a:rPr>
                      <m:t>𝝈</m:t>
                    </m:r>
                    <m:sSup>
                      <m:sSup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0" smtClean="0">
                            <a:latin typeface="Cambria Math"/>
                          </a:rPr>
                          <m:t>𝛁</m:t>
                        </m:r>
                        <m:r>
                          <a:rPr lang="en-US" altLang="zh-CN" sz="2200" b="1" i="1" smtClean="0">
                            <a:latin typeface="Cambria Math"/>
                          </a:rPr>
                          <m:t>𝒇</m:t>
                        </m:r>
                      </m:e>
                      <m:sup>
                        <m:r>
                          <a:rPr lang="en-US" altLang="zh-CN" sz="2200" b="1" i="1" smtClean="0">
                            <a:latin typeface="Cambria Math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1" i="1" smtClean="0"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latin typeface="Cambria Math"/>
                          </a:rPr>
                          <m:t>𝒔</m:t>
                        </m:r>
                      </m:e>
                      <m:sup>
                        <m:d>
                          <m:d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sz="2200" dirty="0"/>
              </a:p>
              <a:p>
                <a:pPr lvl="1"/>
                <a:r>
                  <a:rPr lang="zh-CN" altLang="en-US" sz="2000" dirty="0"/>
                  <a:t>其中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/>
                      </a:rPr>
                      <m:t>𝝆</m:t>
                    </m:r>
                    <m:r>
                      <a:rPr lang="en-US" altLang="zh-CN" sz="2000" b="1" i="1" smtClean="0">
                        <a:latin typeface="Cambria Math"/>
                      </a:rPr>
                      <m:t>∈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/>
                          </a:rPr>
                          <m:t>𝟎</m:t>
                        </m:r>
                        <m:r>
                          <a:rPr lang="en-US" altLang="zh-CN" sz="2000" b="1" i="1" smtClean="0">
                            <a:latin typeface="Cambria Math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altLang="zh-CN" sz="2000" b="1" i="1" smtClean="0">
                        <a:latin typeface="Cambria Math"/>
                      </a:rPr>
                      <m:t>,</m:t>
                    </m:r>
                    <m:r>
                      <a:rPr lang="en-US" altLang="zh-CN" sz="2000" b="1" i="1" smtClean="0">
                        <a:latin typeface="Cambria Math"/>
                      </a:rPr>
                      <m:t>𝝈</m:t>
                    </m:r>
                    <m:r>
                      <a:rPr lang="en-US" altLang="zh-CN" sz="2000" b="1" i="1" smtClean="0">
                        <a:latin typeface="Cambria Math"/>
                      </a:rPr>
                      <m:t>∈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/>
                          </a:rPr>
                          <m:t>𝝆</m:t>
                        </m:r>
                        <m:r>
                          <a:rPr lang="en-US" altLang="zh-CN" sz="2000" b="1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/>
                          </a:rPr>
                          <m:t>𝟏</m:t>
                        </m:r>
                      </m:e>
                    </m:d>
                  </m:oMath>
                </a14:m>
                <a:endParaRPr lang="en-US" altLang="zh-CN" sz="2000" b="1" dirty="0"/>
              </a:p>
              <a:p>
                <a:endParaRPr lang="en-US" altLang="zh-CN" sz="2000" dirty="0"/>
              </a:p>
              <a:p>
                <a:r>
                  <a:rPr lang="zh-CN" altLang="en-US" sz="2000" dirty="0"/>
                  <a:t>算法步骤如</a:t>
                </a:r>
                <a:r>
                  <a:rPr lang="en-US" altLang="zh-CN" sz="2000" dirty="0"/>
                  <a:t>Goldstein</a:t>
                </a:r>
                <a:r>
                  <a:rPr lang="zh-CN" altLang="en-US" sz="2000" dirty="0"/>
                  <a:t>类似，一般以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/>
                      </a:rPr>
                      <m:t>𝝀</m:t>
                    </m:r>
                    <m:r>
                      <a:rPr lang="en-US" altLang="zh-CN" sz="2000" b="1" i="1" smtClean="0">
                        <a:latin typeface="Cambria Math"/>
                      </a:rPr>
                      <m:t>=</m:t>
                    </m:r>
                    <m:r>
                      <a:rPr lang="en-US" altLang="zh-CN" sz="2000" b="1" i="1" smtClean="0">
                        <a:latin typeface="Cambria Math"/>
                      </a:rPr>
                      <m:t>𝟏</m:t>
                    </m:r>
                  </m:oMath>
                </a14:m>
                <a:r>
                  <a:rPr lang="zh-CN" altLang="en-US" sz="2000" dirty="0"/>
                  <a:t>优先</a:t>
                </a:r>
                <a:endParaRPr lang="en-US" altLang="zh-CN" sz="2000" dirty="0"/>
              </a:p>
              <a:p>
                <a:r>
                  <a:rPr lang="zh-CN" altLang="en-US" sz="2000" dirty="0"/>
                  <a:t>此方法实算时，平均只需要</a:t>
                </a:r>
                <a:r>
                  <a:rPr lang="en-US" altLang="zh-CN" sz="2000" dirty="0"/>
                  <a:t>2-3</a:t>
                </a:r>
                <a:r>
                  <a:rPr lang="zh-CN" altLang="en-US" sz="2000" dirty="0"/>
                  <a:t>次函数值计算即可求得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对提高整体速度很有效。这个方法用于某些多变量算法中的线性搜索可得全局收敛性结果</a:t>
                </a:r>
                <a:endParaRPr lang="en-US" altLang="zh-CN" sz="2000" dirty="0"/>
              </a:p>
              <a:p>
                <a:r>
                  <a:rPr lang="zh-CN" altLang="en-US" sz="2000" dirty="0"/>
                  <a:t>如果需要较高的精度时，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WP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规则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(2)</a:t>
                </a:r>
                <a:r>
                  <a:rPr lang="zh-CN" altLang="en-US" sz="2000" dirty="0"/>
                  <a:t>可进一步改为</a:t>
                </a:r>
                <a:r>
                  <a:rPr lang="en-US" altLang="zh-CN" sz="2000" dirty="0"/>
                  <a:t>: </a:t>
                </a:r>
              </a:p>
              <a:p>
                <a:pPr marL="0" indent="0" algn="ctr">
                  <a:buNone/>
                </a:pPr>
                <a:r>
                  <a:rPr lang="en-US" altLang="zh-CN" sz="2000" dirty="0"/>
                  <a:t>(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WP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改进规则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sz="2000" dirty="0"/>
                  <a:t>)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>
                                <a:latin typeface="Cambria Math"/>
                              </a:rPr>
                              <m:t>𝛁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𝒇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/>
                              </a:rPr>
                              <m:t>𝑻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𝒌</m:t>
                                    </m:r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𝟏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𝒅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000" b="1" i="1" smtClean="0">
                        <a:latin typeface="Cambria Math"/>
                      </a:rPr>
                      <m:t>≤−</m:t>
                    </m:r>
                    <m:r>
                      <a:rPr lang="en-US" altLang="zh-CN" sz="2000" b="1" i="1" smtClean="0">
                        <a:latin typeface="Cambria Math"/>
                      </a:rPr>
                      <m:t>𝜼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/>
                          </a:rPr>
                          <m:t>𝛁</m:t>
                        </m:r>
                        <m:r>
                          <a:rPr lang="en-US" altLang="zh-CN" sz="2000" i="1">
                            <a:latin typeface="Cambria Math"/>
                          </a:rPr>
                          <m:t>𝒇</m:t>
                        </m:r>
                      </m:e>
                      <m:sup>
                        <m:r>
                          <a:rPr lang="en-US" altLang="zh-CN" sz="2000" i="1">
                            <a:latin typeface="Cambria Math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/>
                          </a:rPr>
                          <m:t>𝒅</m:t>
                        </m:r>
                      </m:e>
                      <m:sup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  <m:r>
                      <a:rPr lang="en-US" altLang="zh-CN" sz="2000" b="1" i="1" smtClean="0">
                        <a:latin typeface="Cambria Math"/>
                      </a:rPr>
                      <m:t>, </m:t>
                    </m:r>
                    <m:r>
                      <a:rPr lang="en-US" altLang="zh-CN" sz="2000" b="1" i="1" smtClean="0">
                        <a:latin typeface="Cambria Math"/>
                      </a:rPr>
                      <m:t>𝜼</m:t>
                    </m:r>
                    <m:r>
                      <a:rPr lang="en-US" altLang="zh-CN" sz="2000" b="1" i="1" smtClean="0">
                        <a:latin typeface="Cambria Math"/>
                      </a:rPr>
                      <m:t>∈(</m:t>
                    </m:r>
                    <m:r>
                      <a:rPr lang="en-US" altLang="zh-CN" sz="2000" b="1" i="1" smtClean="0">
                        <a:latin typeface="Cambria Math"/>
                      </a:rPr>
                      <m:t>𝟎</m:t>
                    </m:r>
                    <m:r>
                      <a:rPr lang="en-US" altLang="zh-CN" sz="2000" b="1" i="1" smtClean="0">
                        <a:latin typeface="Cambria Math"/>
                      </a:rPr>
                      <m:t>,</m:t>
                    </m:r>
                    <m:r>
                      <a:rPr lang="en-US" altLang="zh-CN" sz="2000" b="1" i="1" smtClean="0">
                        <a:latin typeface="Cambria Math"/>
                      </a:rPr>
                      <m:t>𝟏</m:t>
                    </m:r>
                    <m:r>
                      <a:rPr lang="en-US" altLang="zh-CN" sz="2000" b="1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sz="2000" dirty="0"/>
              </a:p>
              <a:p>
                <a:r>
                  <a:rPr lang="zh-CN" altLang="en-US" sz="2000" dirty="0"/>
                  <a:t>显然当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/>
                      </a:rPr>
                      <m:t>𝜼</m:t>
                    </m:r>
                    <m:r>
                      <a:rPr lang="en-US" altLang="zh-CN" sz="2000" b="1" i="1" smtClean="0">
                        <a:latin typeface="Cambria Math"/>
                      </a:rPr>
                      <m:t>=</m:t>
                    </m:r>
                    <m:r>
                      <a:rPr lang="en-US" altLang="zh-CN" sz="2000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此即为精确一维搜索，但该方法不需要预先求出不确定区间，使用较为方便，又便于通过调整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/>
                      </a:rPr>
                      <m:t>𝜼</m:t>
                    </m:r>
                  </m:oMath>
                </a14:m>
                <a:r>
                  <a:rPr lang="zh-CN" altLang="en-US" sz="2000" dirty="0"/>
                  <a:t>来调整精确度要求，因而也常当做近似的精确一维搜索使用。当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/>
                      </a:rPr>
                      <m:t>𝜼</m:t>
                    </m:r>
                    <m:r>
                      <a:rPr lang="en-US" altLang="zh-CN" sz="2000" b="1" i="1" smtClean="0">
                        <a:latin typeface="Cambria Math"/>
                      </a:rPr>
                      <m:t>=</m:t>
                    </m:r>
                    <m:r>
                      <a:rPr lang="en-US" altLang="zh-CN" sz="2000" b="1" i="1" smtClean="0">
                        <a:latin typeface="Cambria Math"/>
                      </a:rPr>
                      <m:t>𝟎</m:t>
                    </m:r>
                    <m:r>
                      <a:rPr lang="en-US" altLang="zh-CN" sz="2000" b="1" i="1" smtClean="0">
                        <a:latin typeface="Cambria Math"/>
                      </a:rPr>
                      <m:t>.</m:t>
                    </m:r>
                    <m:r>
                      <a:rPr lang="en-US" altLang="zh-CN" sz="2000" b="1" i="1" smtClean="0">
                        <a:latin typeface="Cambria Math"/>
                      </a:rPr>
                      <m:t>𝟏</m:t>
                    </m:r>
                  </m:oMath>
                </a14:m>
                <a:r>
                  <a:rPr lang="zh-CN" altLang="en-US" sz="2000" dirty="0"/>
                  <a:t>时，就可以看做近似的精确一维搜索</a:t>
                </a:r>
                <a:endParaRPr lang="en-US" altLang="zh-CN" sz="2000" dirty="0"/>
              </a:p>
              <a:p>
                <a:r>
                  <a:rPr lang="zh-CN" altLang="en-US" sz="2000" dirty="0"/>
                  <a:t>在绝大多数线搜索方法中使用，尤其适合拟牛顿方法</a:t>
                </a:r>
                <a:endParaRPr lang="en-US" altLang="zh-CN" sz="20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6" t="-11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AAED68-3751-471D-8E6A-825DF591E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</a:t>
            </a:r>
            <a:r>
              <a:rPr lang="zh-CN" altLang="en-US" dirty="0"/>
              <a:t>不精确搜索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67562EA-E596-4627-BB65-EFC0B35C68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足够下降和回溯（</a:t>
                </a:r>
                <a:r>
                  <a:rPr lang="en-US" altLang="zh-CN" dirty="0"/>
                  <a:t>Backtracking</a:t>
                </a:r>
                <a:r>
                  <a:rPr lang="zh-CN" altLang="en-US" dirty="0"/>
                  <a:t>）方法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一般来说，目标函数值的充分下降并不能保证算法沿搜索方向有合理的进展，但如果线索搜通过采用所谓的</a:t>
                </a:r>
                <a:r>
                  <a:rPr lang="en-US" altLang="zh-CN" dirty="0"/>
                  <a:t>backtracking</a:t>
                </a:r>
                <a:r>
                  <a:rPr lang="zh-CN" altLang="en-US" dirty="0"/>
                  <a:t>方法可以获得合适的候选步长，也可以达到目标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算法如下（</a:t>
                </a:r>
                <a:r>
                  <a:rPr lang="en-US" altLang="zh-CN" dirty="0"/>
                  <a:t>backtracking </a:t>
                </a:r>
                <a:r>
                  <a:rPr lang="zh-CN" altLang="en-US" dirty="0"/>
                  <a:t>线搜索）：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2"/>
                <a:r>
                  <a:rPr lang="zh-CN" altLang="en-US" dirty="0"/>
                  <a:t>初始步长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dirty="0"/>
                  <a:t>在牛顿和拟牛顿方法中设为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，但在最速下降或共轭梯度中采用别的值，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zh-CN" altLang="en-US" dirty="0"/>
                  <a:t>值在迭代中可以变化，例如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𝒍𝒐𝒘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𝒉𝒊𝒈𝒉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方法比较适合牛顿法，但不太适合拟牛顿和共轭梯度法</a:t>
                </a: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67562EA-E596-4627-BB65-EFC0B35C68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35" r="-1190" b="-10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5FED8B5-6074-4803-8AD0-C9578170AFD8}"/>
                  </a:ext>
                </a:extLst>
              </p:cNvPr>
              <p:cNvSpPr txBox="1"/>
              <p:nvPr/>
            </p:nvSpPr>
            <p:spPr>
              <a:xfrm>
                <a:off x="1712640" y="3753197"/>
                <a:ext cx="7560840" cy="1993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dirty="0"/>
                  <a:t>选择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令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dirty="0"/>
                  <a:t>;</a:t>
                </a:r>
              </a:p>
              <a:p>
                <a:pPr algn="l"/>
                <a:r>
                  <a:rPr lang="en-US" altLang="zh-CN" dirty="0"/>
                  <a:t>Repeat until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𝛁</m:t>
                    </m:r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𝝆𝜶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altLang="zh-CN" b="1" dirty="0"/>
              </a:p>
              <a:p>
                <a:pPr algn="l"/>
                <a:r>
                  <a:rPr lang="en-US" altLang="zh-CN" dirty="0"/>
                  <a:t>End(repeat)</a:t>
                </a:r>
              </a:p>
              <a:p>
                <a:pPr algn="l"/>
                <a:r>
                  <a:rPr lang="zh-CN" altLang="en-US" dirty="0"/>
                  <a:t>终止令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5FED8B5-6074-4803-8AD0-C9578170A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640" y="3753197"/>
                <a:ext cx="7560840" cy="1993623"/>
              </a:xfrm>
              <a:prstGeom prst="rect">
                <a:avLst/>
              </a:prstGeom>
              <a:blipFill>
                <a:blip r:embed="rId3"/>
                <a:stretch>
                  <a:fillRect l="-1290" t="-3364" b="-51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613577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F903D-2D21-4294-A475-9B9EE0943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</a:t>
            </a:r>
            <a:r>
              <a:rPr lang="zh-CN" altLang="en-US" dirty="0"/>
              <a:t>不精确搜索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5EB17B-3932-49ED-BC21-7C7D529415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Zoutendijk</a:t>
                </a:r>
                <a:r>
                  <a:rPr lang="zh-CN" altLang="en-US" sz="2400" dirty="0"/>
                  <a:t>定理</a:t>
                </a:r>
                <a:endParaRPr lang="en-US" altLang="zh-CN" sz="2400" dirty="0"/>
              </a:p>
              <a:p>
                <a:pPr lvl="1"/>
                <a:r>
                  <a:rPr lang="zh-CN" altLang="en-US" sz="2000" dirty="0"/>
                  <a:t>优化中的迭代步骤中，方向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000" dirty="0"/>
                  <a:t>为下降方向，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000" dirty="0"/>
                  <a:t>满足</a:t>
                </a:r>
                <a:r>
                  <a:rPr lang="en-US" altLang="zh-CN" sz="2000" dirty="0"/>
                  <a:t>Wolfe</a:t>
                </a:r>
                <a:r>
                  <a:rPr lang="zh-CN" altLang="en-US" sz="2000" dirty="0"/>
                  <a:t>条件（别的条件也都可以）</a:t>
                </a:r>
                <a:r>
                  <a:rPr lang="en-US" altLang="zh-CN" sz="2000" dirty="0"/>
                  <a:t>.</a:t>
                </a:r>
                <a:r>
                  <a:rPr lang="zh-CN" altLang="en-US" sz="2000" dirty="0"/>
                  <a:t>假设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zh-CN" altLang="en-US" sz="2000" dirty="0"/>
                  <a:t>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2000" dirty="0"/>
                  <a:t>上下有界并在包含水平集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endChr m:val="}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zh-CN" altLang="en-US" sz="2000" dirty="0"/>
                  <a:t>的开集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zh-CN" altLang="en-US" sz="2000" dirty="0"/>
                  <a:t>上连续可微，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000" dirty="0"/>
                  <a:t>为迭代初始点，并假设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𝛁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zh-CN" altLang="en-US" sz="2000" dirty="0"/>
                  <a:t>在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zh-CN" altLang="en-US" sz="2000" dirty="0"/>
                  <a:t>上是</a:t>
                </a:r>
                <a:r>
                  <a:rPr lang="en-US" altLang="zh-CN" sz="2000" dirty="0"/>
                  <a:t>Lipschitz</a:t>
                </a:r>
                <a:r>
                  <a:rPr lang="zh-CN" altLang="en-US" sz="2000" dirty="0"/>
                  <a:t>连续的，即：</a:t>
                </a:r>
                <a:endParaRPr lang="en-US" altLang="zh-CN" sz="2000" dirty="0"/>
              </a:p>
              <a:p>
                <a:pPr marL="4413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m:rPr>
                          <m:lit/>
                        </m:rP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m:rPr>
                          <m:lit/>
                        </m:rP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m:rPr>
                          <m:lit/>
                        </m:rP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US" altLang="zh-CN" sz="2000" dirty="0"/>
              </a:p>
              <a:p>
                <a:pPr lvl="1"/>
                <a:r>
                  <a:rPr lang="zh-CN" altLang="en-US" sz="2000" dirty="0"/>
                  <a:t>则有：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/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𝒄𝒐</m:t>
                        </m:r>
                        <m:sSup>
                          <m:s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𝛁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lit/>
                              </m:r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&lt;∞</m:t>
                        </m:r>
                      </m:e>
                    </m:nary>
                  </m:oMath>
                </a14:m>
                <a:r>
                  <a:rPr lang="en-US" altLang="zh-CN" sz="2000" dirty="0"/>
                  <a:t>---</a:t>
                </a:r>
                <a:r>
                  <a:rPr lang="en-US" altLang="zh-CN" sz="2000" dirty="0" err="1">
                    <a:solidFill>
                      <a:srgbClr val="FF0000"/>
                    </a:solidFill>
                  </a:rPr>
                  <a:t>zoutendijk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条件</a:t>
                </a:r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sz="2000" dirty="0">
                    <a:solidFill>
                      <a:srgbClr val="FF0000"/>
                    </a:solidFill>
                  </a:rPr>
                  <a:t>注意：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𝒄𝒐𝒔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  <m:sSubSup>
                          <m:sSubSupPr>
                            <m:ctrlP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  <m:sup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num>
                      <m:den>
                        <m:r>
                          <m:rPr>
                            <m:lit/>
                          </m:r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sz="2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||||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CN" sz="2000" dirty="0">
                    <a:solidFill>
                      <a:srgbClr val="FF0000"/>
                    </a:solidFill>
                  </a:rPr>
                  <a:t>Lipschitz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连续一般由平滑性假设都可以获得，因此在实际问题中一般都满足。由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𝒛𝒐𝒖𝒕𝒆𝒏𝒅𝒊𝒋𝒌</m:t>
                    </m:r>
                    <m:r>
                      <a:rPr lang="zh-CN" alt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条件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意味着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𝒄𝒐</m:t>
                    </m:r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𝛁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,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如果角度满足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𝒄𝒐𝒔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，则立得：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𝒍𝒊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𝛁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sz="2000" dirty="0"/>
                  <a:t>在拟牛顿方法中，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𝛁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若正定矩阵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sz="2000" b="1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2000" b="1" i="1" smtClean="0">
                        <a:latin typeface="Cambria Math" panose="02040503050406030204" pitchFamily="18" charset="0"/>
                      </a:rPr>
                      <m:t>||||</m:t>
                    </m:r>
                    <m:sSubSup>
                      <m:sSub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m:rPr>
                        <m:lit/>
                      </m:rPr>
                      <a:rPr lang="en-US" altLang="zh-CN" sz="2000" b="1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则有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𝒄𝒐𝒔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den>
                    </m:f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利用</a:t>
                </a:r>
                <a:r>
                  <a:rPr lang="en-US" altLang="zh-CN" sz="2000" dirty="0" err="1"/>
                  <a:t>zoutendijk</a:t>
                </a:r>
                <a:r>
                  <a:rPr lang="zh-CN" altLang="en-US" sz="2000" dirty="0"/>
                  <a:t>条件，则有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𝒍𝒊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𝛁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，意味着满足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Wolfe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条件的牛顿和拟牛顿方法，其偏转矩阵正定，具有有界条件数，则其全局收敛</a:t>
                </a:r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 lvl="1"/>
                <a:endParaRPr lang="zh-CN" altLang="en-US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5EB17B-3932-49ED-BC21-7C7D529415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6" t="-1193" r="-728" b="-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920041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EDA10-1C5E-4A78-B154-6F8AFF3E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</a:t>
            </a:r>
            <a:r>
              <a:rPr lang="zh-CN" altLang="en-US" dirty="0"/>
              <a:t>最速下降法的收敛速率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72F9D23-36D4-46A9-90A6-C4601518E2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/>
                  <a:t>对对称正定二次函数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𝑸𝒙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400" dirty="0"/>
                  <a:t>应用最速下降法则有：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</m:sup>
                      </m:sSup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</a:rPr>
                                <m:t>𝛁</m:t>
                              </m:r>
                              <m:sSubSup>
                                <m:sSubSup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  <m:sup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</a:rPr>
                                <m:t>𝛁</m:t>
                              </m:r>
                              <m:sSub>
                                <m:sSub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</a:rPr>
                                <m:t>𝛁</m:t>
                              </m:r>
                              <m:sSubSup>
                                <m:sSubSup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  <m:sup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</a:rPr>
                                <m:t>𝛁</m:t>
                              </m:r>
                              <m:sSub>
                                <m:sSub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𝛁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altLang="zh-CN" sz="2400" dirty="0"/>
              </a:p>
              <a:p>
                <a:r>
                  <a:rPr lang="zh-CN" altLang="en-US" sz="2400" dirty="0"/>
                  <a:t>令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sz="2400" b="1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m:rPr>
                        <m:lit/>
                      </m:rPr>
                      <a:rPr lang="en-US" altLang="zh-CN" sz="2400" b="1" i="1" smtClean="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𝑸𝒙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则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m:rPr>
                        <m:lit/>
                      </m:rPr>
                      <a:rPr lang="en-US" altLang="zh-CN" sz="2400" b="1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m:rPr>
                        <m:lit/>
                      </m:rPr>
                      <a:rPr lang="en-US" altLang="zh-CN" sz="2400" b="1" i="1" smtClean="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-----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误差范数</a:t>
                </a:r>
                <a:r>
                  <a:rPr lang="en-US" altLang="zh-CN" sz="2400" dirty="0"/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m:rPr>
                          <m:lit/>
                        </m:rPr>
                        <a:rPr lang="en-US" altLang="zh-CN" sz="24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m:rPr>
                          <m:lit/>
                        </m:rPr>
                        <a:rPr lang="en-US" altLang="zh-CN" sz="2400" i="1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𝑸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0" smtClean="0">
                                          <a:latin typeface="Cambria Math" panose="02040503050406030204" pitchFamily="18" charset="0"/>
                                        </a:rPr>
                                        <m:t>𝛁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2400" b="1" i="0" smtClean="0">
                                          <a:latin typeface="Cambria Math" panose="02040503050406030204" pitchFamily="18" charset="0"/>
                                        </a:rPr>
                                        <m:t>𝛁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0" smtClean="0">
                                      <a:latin typeface="Cambria Math" panose="02040503050406030204" pitchFamily="18" charset="0"/>
                                    </a:rPr>
                                    <m:t>𝛁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bSup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  <m:r>
                                    <a:rPr lang="en-US" altLang="zh-CN" sz="2400" b="1" i="0" smtClean="0">
                                      <a:latin typeface="Cambria Math" panose="02040503050406030204" pitchFamily="18" charset="0"/>
                                    </a:rPr>
                                    <m:t>𝛁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0" smtClean="0">
                                      <a:latin typeface="Cambria Math" panose="02040503050406030204" pitchFamily="18" charset="0"/>
                                    </a:rPr>
                                    <m:t>𝛁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  <m:sup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  <m:r>
                                    <a:rPr lang="en-US" altLang="zh-CN" sz="2400" b="1" i="0" smtClean="0">
                                      <a:latin typeface="Cambria Math" panose="02040503050406030204" pitchFamily="18" charset="0"/>
                                    </a:rPr>
                                    <m:t>𝛁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m:rPr>
                          <m:lit/>
                        </m:rP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||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</m:sup>
                      </m:sSup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m:rPr>
                          <m:lit/>
                        </m:rP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sub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altLang="zh-CN" sz="2400" dirty="0"/>
              </a:p>
              <a:p>
                <a:r>
                  <a:rPr lang="zh-CN" altLang="en-US" sz="2400" dirty="0"/>
                  <a:t>定理：当上述精确线搜索用于强凸二次函数时，其误差范数满足：</a:t>
                </a:r>
                <a:endParaRPr lang="en-US" altLang="zh-CN" sz="2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sz="2400" b="1" i="1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sz="2400" dirty="0"/>
                  <a:t>-</a:t>
                </a:r>
                <a:r>
                  <a:rPr lang="en-US" altLang="zh-CN" sz="2400" i="1" dirty="0"/>
                  <a:t>x*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sz="2400" b="1" i="1" smtClean="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m:rPr>
                        <m:lit/>
                      </m:rPr>
                      <a:rPr lang="en-US" altLang="zh-CN" sz="2400" b="1" i="1" smtClean="0">
                        <a:latin typeface="Cambria Math" panose="02040503050406030204" pitchFamily="18" charset="0"/>
                      </a:rPr>
                      <m:t>||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m:rPr>
                        <m:lit/>
                      </m:rPr>
                      <a:rPr lang="en-US" altLang="zh-CN" sz="2400" b="1" i="1" smtClean="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endParaRPr lang="en-US" altLang="zh-CN" sz="2400" b="1" i="1" dirty="0"/>
              </a:p>
              <a:p>
                <a:r>
                  <a:rPr lang="zh-CN" altLang="en-US" sz="2400" dirty="0"/>
                  <a:t>这里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≥⋯≥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400" dirty="0"/>
                  <a:t>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zh-CN" altLang="en-US" sz="2400" dirty="0"/>
                  <a:t>的特征值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72F9D23-36D4-46A9-90A6-C4601518E2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6" b="-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9687389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EDA10-1C5E-4A78-B154-6F8AFF3E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</a:t>
            </a:r>
            <a:r>
              <a:rPr lang="zh-CN" altLang="en-US" dirty="0"/>
              <a:t>最速下降法的收敛速率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72F9D23-36D4-46A9-90A6-C4601518E2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/>
                  <a:t>假设函数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400" dirty="0"/>
                  <a:t>是连续二次可微，精确线索搜的最速下降法收敛到点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该点的</a:t>
                </a:r>
                <a:r>
                  <a:rPr lang="en-US" altLang="zh-CN" sz="2400" dirty="0"/>
                  <a:t>Hessian</a:t>
                </a:r>
                <a:r>
                  <a:rPr lang="zh-CN" altLang="en-US" sz="2400" dirty="0"/>
                  <a:t>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正定。令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altLang="zh-CN" sz="2400" b="1" i="1" dirty="0"/>
                  <a:t>,</a:t>
                </a:r>
                <a:r>
                  <a:rPr lang="zh-CN" altLang="en-US" sz="2400" dirty="0"/>
                  <a:t>这里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≥⋯≥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400" dirty="0"/>
                  <a:t>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dirty="0" smtClean="0"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的特征值</a:t>
                </a:r>
                <a:r>
                  <a:rPr lang="en-US" altLang="zh-CN" sz="2400" dirty="0"/>
                  <a:t>,</a:t>
                </a:r>
                <a:r>
                  <a:rPr lang="zh-CN" altLang="en-US" sz="2400" dirty="0"/>
                  <a:t>则对足够大的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sz="2400" dirty="0"/>
                  <a:t>，有：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altLang="zh-CN" sz="2400" b="1" dirty="0"/>
              </a:p>
              <a:p>
                <a:r>
                  <a:rPr lang="zh-CN" altLang="en-US" sz="2400" dirty="0"/>
                  <a:t>因此，一般不能期望非精确线索搜能改进收敛速度。即使其二阶</a:t>
                </a:r>
                <a:r>
                  <a:rPr lang="en-US" altLang="zh-CN" sz="2400" dirty="0"/>
                  <a:t>Hessian</a:t>
                </a:r>
                <a:r>
                  <a:rPr lang="zh-CN" altLang="en-US" sz="2400" dirty="0"/>
                  <a:t>矩阵具有良好的性质，例如条件数，也不能保证其快速收敛！</a:t>
                </a:r>
                <a:endParaRPr lang="en-US" altLang="zh-CN" sz="2400" dirty="0"/>
              </a:p>
              <a:p>
                <a:r>
                  <a:rPr lang="zh-CN" altLang="en-US" sz="2400" dirty="0"/>
                  <a:t>实际上，如何设计快速的能收敛的算法，一直是优化中</a:t>
                </a:r>
                <a:r>
                  <a:rPr lang="zh-CN" altLang="en-US" sz="2400"/>
                  <a:t>的重点和难点</a:t>
                </a:r>
                <a:r>
                  <a:rPr lang="en-US" altLang="zh-CN" sz="2400"/>
                  <a:t>!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72F9D23-36D4-46A9-90A6-C4601518E2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6" t="-1193" r="-8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6560353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</a:t>
            </a:r>
            <a:r>
              <a:rPr lang="zh-CN" altLang="en-US" dirty="0"/>
              <a:t>结束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一维搜索</a:t>
            </a:r>
            <a:endParaRPr lang="en-US" altLang="zh-CN" dirty="0"/>
          </a:p>
          <a:p>
            <a:r>
              <a:rPr lang="zh-CN" altLang="en-US" dirty="0"/>
              <a:t>精确一维搜索</a:t>
            </a:r>
            <a:endParaRPr lang="en-US" altLang="zh-CN" dirty="0"/>
          </a:p>
          <a:p>
            <a:pPr lvl="1"/>
            <a:r>
              <a:rPr lang="zh-CN" altLang="en-US" dirty="0"/>
              <a:t>没有利用导数信息</a:t>
            </a:r>
            <a:endParaRPr lang="en-US" altLang="zh-CN" dirty="0"/>
          </a:p>
          <a:p>
            <a:pPr lvl="2"/>
            <a:r>
              <a:rPr lang="zh-CN" altLang="en-US" dirty="0"/>
              <a:t>黄金分割方法</a:t>
            </a:r>
            <a:endParaRPr lang="en-US" altLang="zh-CN" dirty="0"/>
          </a:p>
          <a:p>
            <a:pPr lvl="2"/>
            <a:r>
              <a:rPr lang="zh-CN" altLang="en-US" dirty="0"/>
              <a:t>斐波那契方法</a:t>
            </a:r>
            <a:endParaRPr lang="en-US" altLang="zh-CN" dirty="0"/>
          </a:p>
          <a:p>
            <a:pPr lvl="1"/>
            <a:r>
              <a:rPr lang="zh-CN" altLang="en-US" dirty="0"/>
              <a:t>利用导数信息</a:t>
            </a:r>
            <a:endParaRPr lang="en-US" altLang="zh-CN" dirty="0"/>
          </a:p>
          <a:p>
            <a:pPr lvl="2"/>
            <a:r>
              <a:rPr lang="en-US" altLang="zh-CN" dirty="0"/>
              <a:t>Newton</a:t>
            </a:r>
            <a:r>
              <a:rPr lang="zh-CN" altLang="en-US" dirty="0"/>
              <a:t>法</a:t>
            </a:r>
            <a:endParaRPr lang="en-US" altLang="zh-CN" dirty="0"/>
          </a:p>
          <a:p>
            <a:pPr lvl="2"/>
            <a:r>
              <a:rPr lang="zh-CN" altLang="en-US" dirty="0"/>
              <a:t>插值法</a:t>
            </a:r>
            <a:endParaRPr lang="en-US" altLang="zh-CN" dirty="0"/>
          </a:p>
          <a:p>
            <a:r>
              <a:rPr lang="zh-CN" altLang="en-US" dirty="0"/>
              <a:t>近似一维搜索</a:t>
            </a:r>
            <a:endParaRPr lang="en-US" altLang="zh-CN" dirty="0"/>
          </a:p>
          <a:p>
            <a:pPr lvl="1"/>
            <a:r>
              <a:rPr lang="en-US" altLang="zh-CN" sz="2800" dirty="0"/>
              <a:t>Goldstein</a:t>
            </a:r>
            <a:r>
              <a:rPr lang="zh-CN" altLang="en-US" sz="2800" dirty="0"/>
              <a:t>法、</a:t>
            </a:r>
            <a:r>
              <a:rPr lang="en-US" altLang="zh-CN" sz="2800" dirty="0"/>
              <a:t>Armijo</a:t>
            </a:r>
          </a:p>
          <a:p>
            <a:pPr lvl="1"/>
            <a:r>
              <a:rPr lang="en-US" altLang="zh-CN" sz="2800" dirty="0"/>
              <a:t>Wolfe-Powell</a:t>
            </a:r>
            <a:r>
              <a:rPr lang="zh-CN" altLang="en-US" sz="2800" dirty="0"/>
              <a:t>方法</a:t>
            </a:r>
            <a:endParaRPr lang="en-US" altLang="zh-CN" sz="2800" dirty="0"/>
          </a:p>
          <a:p>
            <a:pPr lvl="2"/>
            <a:r>
              <a:rPr lang="zh-CN" altLang="en-US" dirty="0"/>
              <a:t>一般</a:t>
            </a:r>
            <a:r>
              <a:rPr lang="en-US" altLang="zh-CN" dirty="0"/>
              <a:t>2-3</a:t>
            </a:r>
            <a:r>
              <a:rPr lang="zh-CN" altLang="en-US" dirty="0"/>
              <a:t>步找到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  <p:transition spd="med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B8E2D-C9CB-4DDA-9369-CD3E425B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80975"/>
            <a:ext cx="8650288" cy="763588"/>
          </a:xfrm>
        </p:spPr>
        <p:txBody>
          <a:bodyPr/>
          <a:lstStyle/>
          <a:p>
            <a:r>
              <a:rPr lang="zh-CN" altLang="en-US" dirty="0"/>
              <a:t>几个常见的测试函数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2210DF-E343-4A6A-980D-9A63AD728D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Branin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sSubSup>
                              <m:sSub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𝒄𝒐𝒔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推荐参数：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2210DF-E343-4A6A-980D-9A63AD728D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1CB6C3A-5BE5-4936-833F-B0975CF2C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257" y="3043847"/>
            <a:ext cx="4104456" cy="40263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5E473A8-231B-44DE-B300-CBAE9A82BCDC}"/>
                  </a:ext>
                </a:extLst>
              </p:cNvPr>
              <p:cNvSpPr txBox="1"/>
              <p:nvPr/>
            </p:nvSpPr>
            <p:spPr>
              <a:xfrm>
                <a:off x="1407366" y="3177133"/>
                <a:ext cx="304162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四个全局极小点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𝟐𝟕𝟓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𝟐𝟕𝟓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𝟒𝟕𝟓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,(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𝟖𝟕𝟓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5E473A8-231B-44DE-B300-CBAE9A82B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66" y="3177133"/>
                <a:ext cx="3041629" cy="1200329"/>
              </a:xfrm>
              <a:prstGeom prst="rect">
                <a:avLst/>
              </a:prstGeom>
              <a:blipFill>
                <a:blip r:embed="rId4"/>
                <a:stretch>
                  <a:fillRect l="-9419" t="-4061" r="-9619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6947EED-5818-47A0-86EB-38D21CB3B194}"/>
                  </a:ext>
                </a:extLst>
              </p:cNvPr>
              <p:cNvSpPr txBox="1"/>
              <p:nvPr/>
            </p:nvSpPr>
            <p:spPr>
              <a:xfrm>
                <a:off x="1214213" y="4872762"/>
                <a:ext cx="304162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则无全局极小点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6947EED-5818-47A0-86EB-38D21CB3B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213" y="4872762"/>
                <a:ext cx="3041629" cy="1200329"/>
              </a:xfrm>
              <a:prstGeom prst="rect">
                <a:avLst/>
              </a:prstGeom>
              <a:blipFill>
                <a:blip r:embed="rId5"/>
                <a:stretch>
                  <a:fillRect t="-5584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777069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B8E2D-C9CB-4DDA-9369-CD3E425B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几个常见的测试函数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2210DF-E343-4A6A-980D-9A63AD728D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Flower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m:rPr>
                        <m:lit/>
                      </m:rPr>
                      <a:rPr lang="en-US" altLang="zh-CN" b="1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m:rPr>
                        <m:lit/>
                      </m:rPr>
                      <a:rPr lang="en-US" altLang="zh-CN" b="1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𝒃𝒔𝒊𝒏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𝒕𝒂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典型参数：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其最小值靠近原点，但不是原点，反正切无定义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2210DF-E343-4A6A-980D-9A63AD728D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F80636B1-ABEA-4D94-A8BD-B978AA619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87" y="3309938"/>
            <a:ext cx="37147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66036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B8E2D-C9CB-4DDA-9369-CD3E425B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几个常见的测试函数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2210DF-E343-4A6A-980D-9A63AD728D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Michalewicz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𝒔𝒊𝒏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𝒔𝒊</m:t>
                        </m:r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sSubSup>
                                  <m:sSubSup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参数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zh-CN" altLang="en-US" dirty="0"/>
                  <a:t>典型的选择是</a:t>
                </a:r>
                <a:r>
                  <a:rPr lang="en-US" altLang="zh-CN" dirty="0"/>
                  <a:t>10</a:t>
                </a:r>
                <a:r>
                  <a:rPr lang="zh-CN" altLang="en-US" dirty="0"/>
                  <a:t>，控制陡峭度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全局最小值与维数相关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二维约在</a:t>
                </a:r>
                <a:r>
                  <a:rPr lang="en-US" altLang="zh-CN" dirty="0"/>
                  <a:t>(2.20,1.57),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)=−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𝟖𝟎𝟏𝟏</m:t>
                    </m:r>
                  </m:oMath>
                </a14:m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2210DF-E343-4A6A-980D-9A63AD728D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FBA92922-68B6-4259-AFD8-2CB98B032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469" y="3976886"/>
            <a:ext cx="3203062" cy="304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15642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B8E2D-C9CB-4DDA-9369-CD3E425B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30175"/>
            <a:ext cx="8650288" cy="763588"/>
          </a:xfrm>
        </p:spPr>
        <p:txBody>
          <a:bodyPr/>
          <a:lstStyle/>
          <a:p>
            <a:r>
              <a:rPr lang="zh-CN" altLang="en-US" dirty="0"/>
              <a:t>几个常见的测试函数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2210DF-E343-4A6A-980D-9A63AD728D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Rosenbrock Banana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zh-CN" altLang="en-US" b="1" dirty="0">
                    <a:latin typeface="Cambria Math" panose="02040503050406030204" pitchFamily="18" charset="0"/>
                  </a:rPr>
                  <a:t>全局极小点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极小点为</a:t>
                </a:r>
                <a:r>
                  <a:rPr lang="en-US" altLang="zh-CN" dirty="0"/>
                  <a:t>(1,1)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2210DF-E343-4A6A-980D-9A63AD728D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F42FC5D1-EBCF-431E-848C-720473D99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474" y="3393157"/>
            <a:ext cx="36099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09015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B8E2D-C9CB-4DDA-9369-CD3E425B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几个常见的测试函数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2210DF-E343-4A6A-980D-9A63AD728D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Wheeler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dirty="0"/>
                  <a:t>设为</a:t>
                </a:r>
                <a:r>
                  <a:rPr lang="en-US" altLang="zh-CN" dirty="0"/>
                  <a:t>1.5</a:t>
                </a:r>
                <a:r>
                  <a:rPr lang="zh-CN" altLang="en-US" dirty="0"/>
                  <a:t>，在（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-2/3)</a:t>
                </a:r>
                <a:r>
                  <a:rPr lang="zh-CN" altLang="en-US" dirty="0"/>
                  <a:t>处取得极小值</a:t>
                </a:r>
                <a:r>
                  <a:rPr lang="en-US" altLang="zh-CN" dirty="0"/>
                  <a:t>-1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2210DF-E343-4A6A-980D-9A63AD728D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8A16FD13-821D-4597-8A49-2417B7BFD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9181"/>
            <a:ext cx="7564048" cy="27353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7884C3-EC53-46D0-BF73-DBF228F45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264" y="3825205"/>
            <a:ext cx="2232248" cy="229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5633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Motorola">
  <a:themeElements>
    <a:clrScheme name="Motorola 10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DDDDDD"/>
      </a:accent1>
      <a:accent2>
        <a:srgbClr val="800000"/>
      </a:accent2>
      <a:accent3>
        <a:srgbClr val="FFFFFF"/>
      </a:accent3>
      <a:accent4>
        <a:srgbClr val="000000"/>
      </a:accent4>
      <a:accent5>
        <a:srgbClr val="EBEBEB"/>
      </a:accent5>
      <a:accent6>
        <a:srgbClr val="730000"/>
      </a:accent6>
      <a:hlink>
        <a:srgbClr val="CC6600"/>
      </a:hlink>
      <a:folHlink>
        <a:srgbClr val="808080"/>
      </a:folHlink>
    </a:clrScheme>
    <a:fontScheme name="Motorola">
      <a:majorFont>
        <a:latin typeface="Times New Roman"/>
        <a:ea typeface="宋体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anose="02010600030101010101" pitchFamily="2" charset="-122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anose="02010600030101010101" pitchFamily="2" charset="-122"/>
            <a:ea typeface="宋体" panose="02010600030101010101" pitchFamily="2" charset="-122"/>
          </a:defRPr>
        </a:defPPr>
      </a:lstStyle>
    </a:lnDef>
  </a:objectDefaults>
  <a:extraClrSchemeLst>
    <a:extraClrScheme>
      <a:clrScheme name="Motorol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orol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torol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orol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orol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orol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orol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orola 8">
        <a:dk1>
          <a:srgbClr val="000000"/>
        </a:dk1>
        <a:lt1>
          <a:srgbClr val="FFFFFF"/>
        </a:lt1>
        <a:dk2>
          <a:srgbClr val="003366"/>
        </a:dk2>
        <a:lt2>
          <a:srgbClr val="808080"/>
        </a:lt2>
        <a:accent1>
          <a:srgbClr val="0066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AAB8AA"/>
        </a:accent5>
        <a:accent6>
          <a:srgbClr val="E70000"/>
        </a:accent6>
        <a:hlink>
          <a:srgbClr val="FFCC00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orola 9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CC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orola 10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000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00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anose="02010600030101010101" pitchFamily="2" charset="-122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anose="02010600030101010101" pitchFamily="2" charset="-122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otorola">
  <a:themeElements>
    <a:clrScheme name="1_Motorola 10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DDDDDD"/>
      </a:accent1>
      <a:accent2>
        <a:srgbClr val="800000"/>
      </a:accent2>
      <a:accent3>
        <a:srgbClr val="FFFFFF"/>
      </a:accent3>
      <a:accent4>
        <a:srgbClr val="000000"/>
      </a:accent4>
      <a:accent5>
        <a:srgbClr val="EBEBEB"/>
      </a:accent5>
      <a:accent6>
        <a:srgbClr val="730000"/>
      </a:accent6>
      <a:hlink>
        <a:srgbClr val="CC6600"/>
      </a:hlink>
      <a:folHlink>
        <a:srgbClr val="808080"/>
      </a:folHlink>
    </a:clrScheme>
    <a:fontScheme name="1_Motorola">
      <a:majorFont>
        <a:latin typeface="Times New Roman"/>
        <a:ea typeface="宋体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anose="02010600030101010101" pitchFamily="2" charset="-122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anose="02010600030101010101" pitchFamily="2" charset="-122"/>
            <a:ea typeface="宋体" panose="02010600030101010101" pitchFamily="2" charset="-122"/>
          </a:defRPr>
        </a:defPPr>
      </a:lstStyle>
    </a:lnDef>
  </a:objectDefaults>
  <a:extraClrSchemeLst>
    <a:extraClrScheme>
      <a:clrScheme name="1_Motorol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torol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torol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torol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torol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torol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torol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torola 8">
        <a:dk1>
          <a:srgbClr val="000000"/>
        </a:dk1>
        <a:lt1>
          <a:srgbClr val="FFFFFF"/>
        </a:lt1>
        <a:dk2>
          <a:srgbClr val="003366"/>
        </a:dk2>
        <a:lt2>
          <a:srgbClr val="808080"/>
        </a:lt2>
        <a:accent1>
          <a:srgbClr val="0066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AAB8AA"/>
        </a:accent5>
        <a:accent6>
          <a:srgbClr val="E70000"/>
        </a:accent6>
        <a:hlink>
          <a:srgbClr val="FFCC00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torola 9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CC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torola 10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000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00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anose="02010600030101010101" pitchFamily="2" charset="-122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anose="02010600030101010101" pitchFamily="2" charset="-122"/>
            <a:ea typeface="宋体" panose="02010600030101010101" pitchFamily="2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</TotalTime>
  <Words>5095</Words>
  <Application>Microsoft Office PowerPoint</Application>
  <PresentationFormat>自定义</PresentationFormat>
  <Paragraphs>460</Paragraphs>
  <Slides>47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1" baseType="lpstr">
      <vt:lpstr>楷体_GB2312</vt:lpstr>
      <vt:lpstr>隶书</vt:lpstr>
      <vt:lpstr>宋体</vt:lpstr>
      <vt:lpstr>Arial</vt:lpstr>
      <vt:lpstr>Bookman Old Style</vt:lpstr>
      <vt:lpstr>Cambria Math</vt:lpstr>
      <vt:lpstr>Tahoma</vt:lpstr>
      <vt:lpstr>Times New Roman</vt:lpstr>
      <vt:lpstr>Wingdings</vt:lpstr>
      <vt:lpstr>Motorola</vt:lpstr>
      <vt:lpstr>自定义设计方案</vt:lpstr>
      <vt:lpstr>1_Motorola</vt:lpstr>
      <vt:lpstr>1_自定义设计方案</vt:lpstr>
      <vt:lpstr>Equation</vt:lpstr>
      <vt:lpstr>组合优化与凸优化 第4章 一维搜索(One-dimensional Search)</vt:lpstr>
      <vt:lpstr>第4章 一维搜索(One-dimensional Search)</vt:lpstr>
      <vt:lpstr>几个常见的测试函数</vt:lpstr>
      <vt:lpstr>几个常见的测试函数</vt:lpstr>
      <vt:lpstr>几个常见的测试函数</vt:lpstr>
      <vt:lpstr>几个常见的测试函数</vt:lpstr>
      <vt:lpstr>几个常见的测试函数</vt:lpstr>
      <vt:lpstr>几个常见的测试函数</vt:lpstr>
      <vt:lpstr>几个常见的测试函数</vt:lpstr>
      <vt:lpstr>几个常见的测试函数</vt:lpstr>
      <vt:lpstr>PowerPoint 演示文稿</vt:lpstr>
      <vt:lpstr>第4章 一维搜索(One-dimensional Search)</vt:lpstr>
      <vt:lpstr>第4章 一维搜索(One-dimensional Search)</vt:lpstr>
      <vt:lpstr>第4章 一维搜索(One-dimensional Search)</vt:lpstr>
      <vt:lpstr>第4章 一维搜索(One-dimensional Search)</vt:lpstr>
      <vt:lpstr>第4章 一维搜索(One-dimensional Search)</vt:lpstr>
      <vt:lpstr>第4章 一维搜索(One-dimensional Search)</vt:lpstr>
      <vt:lpstr>第4章 一维搜索(One-dimensional Search)</vt:lpstr>
      <vt:lpstr>第4章 一维搜索(One-dimensional Search)</vt:lpstr>
      <vt:lpstr>第4章 一维搜索(One-dimensional Search)</vt:lpstr>
      <vt:lpstr>第4章 一维搜索(One-dimensional Search)</vt:lpstr>
      <vt:lpstr>第4章 一维搜索(One-dimensional Search)</vt:lpstr>
      <vt:lpstr>第4章 一维搜索-Newton和插值法</vt:lpstr>
      <vt:lpstr>第4章 一维搜索-Newton和插值法</vt:lpstr>
      <vt:lpstr>第4章 一维搜索-Newton和插值法</vt:lpstr>
      <vt:lpstr>第4章 一维搜索-Newton和插值法</vt:lpstr>
      <vt:lpstr>第4章 一维搜索-Newton和插值法</vt:lpstr>
      <vt:lpstr>第4章 一维搜索-Newton和插值法</vt:lpstr>
      <vt:lpstr>第4章 一维搜索-Newton和插值法</vt:lpstr>
      <vt:lpstr>第4章 一维搜索-Newton和插值法</vt:lpstr>
      <vt:lpstr>第4章 一维搜索-Newton和插值法</vt:lpstr>
      <vt:lpstr>第4章 一维搜索-Shubert-Piyavskii方法</vt:lpstr>
      <vt:lpstr>第4章 一维搜索-Shubert-Piyavskii方法</vt:lpstr>
      <vt:lpstr>第4章 一维搜索-Shubert-Piyavskii方法</vt:lpstr>
      <vt:lpstr>第4章 一维搜索-不精确搜索</vt:lpstr>
      <vt:lpstr>第4章 一维搜索-不精确搜索</vt:lpstr>
      <vt:lpstr>第4章 一维搜索-不精确搜索</vt:lpstr>
      <vt:lpstr>PowerPoint 演示文稿</vt:lpstr>
      <vt:lpstr>第4章 一维搜索-不精确搜索</vt:lpstr>
      <vt:lpstr>第4章 一维搜索-不精确搜索</vt:lpstr>
      <vt:lpstr>第4章 一维搜索-不精确搜索</vt:lpstr>
      <vt:lpstr>第4章 一维搜索-不精确搜索</vt:lpstr>
      <vt:lpstr>第4章 一维搜索-不精确搜索</vt:lpstr>
      <vt:lpstr>第4章 一维搜索-不精确搜索</vt:lpstr>
      <vt:lpstr>第4章 一维搜索-最速下降法的收敛速率</vt:lpstr>
      <vt:lpstr>第4章 一维搜索-最速下降法的收敛速率</vt:lpstr>
      <vt:lpstr>第4章 一维搜索-结束</vt:lpstr>
    </vt:vector>
  </TitlesOfParts>
  <Company>Simon Fraser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组合优化与凸优化-第四章</dc:title>
  <dc:subject>Introduction</dc:subject>
  <dc:creator>刘绍辉</dc:creator>
  <cp:lastModifiedBy>绍辉 刘</cp:lastModifiedBy>
  <cp:revision>2114</cp:revision>
  <cp:lastPrinted>2015-05-13T01:51:00Z</cp:lastPrinted>
  <dcterms:created xsi:type="dcterms:W3CDTF">2001-03-12T06:47:00Z</dcterms:created>
  <dcterms:modified xsi:type="dcterms:W3CDTF">2024-03-25T22:45:53Z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